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Montserrat Black"/>
      <p:bold r:id="rId32"/>
      <p:boldItalic r:id="rId33"/>
    </p:embeddedFont>
    <p:embeddedFont>
      <p:font typeface="Montserrat ExtraBold"/>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Black-boldItalic.fntdata"/><Relationship Id="rId10" Type="http://schemas.openxmlformats.org/officeDocument/2006/relationships/slide" Target="slides/slide5.xml"/><Relationship Id="rId32" Type="http://schemas.openxmlformats.org/officeDocument/2006/relationships/font" Target="fonts/MontserratBlack-bold.fntdata"/><Relationship Id="rId13" Type="http://schemas.openxmlformats.org/officeDocument/2006/relationships/slide" Target="slides/slide8.xml"/><Relationship Id="rId35" Type="http://schemas.openxmlformats.org/officeDocument/2006/relationships/font" Target="fonts/MontserratExtraBold-boldItalic.fntdata"/><Relationship Id="rId12" Type="http://schemas.openxmlformats.org/officeDocument/2006/relationships/slide" Target="slides/slide7.xml"/><Relationship Id="rId34" Type="http://schemas.openxmlformats.org/officeDocument/2006/relationships/font" Target="fonts/MontserratExtraBo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a4b07d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a4b07d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Today, we will be discussing Scenario Analysis in Credit Risk.We will discuss how different machine learning models perform best in Scenario Analysis problems, especially when faced with emergencies such as covid-19.Scenario Analysis is a very important analysis method when dealing with credit risk, especially through machine learning model analysis, which can make data analysis more efficient.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7078f8d5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7078f8d5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Normal Condition - Tree 1</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Splitting Based on LIMIT_BAL and INCOME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Step 1:</a:t>
            </a:r>
            <a:r>
              <a:rPr lang="en">
                <a:solidFill>
                  <a:schemeClr val="dk1"/>
                </a:solidFill>
              </a:rPr>
              <a:t> Filter Dataset: Employment_Status = 'Employed'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2:</a:t>
            </a:r>
            <a:r>
              <a:rPr lang="en">
                <a:solidFill>
                  <a:schemeClr val="dk1"/>
                </a:solidFill>
              </a:rPr>
              <a:t> Split 1 - LIMIT_BAL ≤ 150000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Left Split (≤ 150000): Non-Default = 2, Default = 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Right Split (&gt; 150000): Non-Default = 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3:</a:t>
            </a:r>
            <a:r>
              <a:rPr lang="en">
                <a:solidFill>
                  <a:schemeClr val="dk1"/>
                </a:solidFill>
              </a:rPr>
              <a:t> Split 2 - INCOME ≤ 5000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Left Split (≤ 5000): Non-Default = 1, Default = 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Right Split (&gt; 5000): Non-Default = 3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Final Split:</a:t>
            </a:r>
            <a:r>
              <a:rPr lang="en">
                <a:solidFill>
                  <a:schemeClr val="dk1"/>
                </a:solidFill>
              </a:rPr>
              <a:t> INCOME ≤ 5000 → LIMIT_BAL ≤ 150000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Speaker Notes:</a:t>
            </a:r>
            <a:r>
              <a:rPr lang="en">
                <a:solidFill>
                  <a:schemeClr val="dk1"/>
                </a:solidFill>
              </a:rPr>
              <a:t> This tree begins by filtering only employed individuals and splits based on the LIMIT_BAL threshold of 150,000 (</a:t>
            </a:r>
            <a:r>
              <a:rPr lang="en">
                <a:solidFill>
                  <a:schemeClr val="dk1"/>
                </a:solidFill>
              </a:rPr>
              <a:t>LIMIT_BAL ≤ 150000)</a:t>
            </a:r>
            <a:r>
              <a:rPr lang="en">
                <a:solidFill>
                  <a:schemeClr val="dk1"/>
                </a:solidFill>
              </a:rPr>
              <a:t>. The first split groups customers into those with lower and higher balances. We can calculate the gain from Limit balance using the number of Default and Non-Default. Then </a:t>
            </a:r>
            <a:r>
              <a:rPr lang="en">
                <a:solidFill>
                  <a:schemeClr val="dk1"/>
                </a:solidFill>
              </a:rPr>
              <a:t>split</a:t>
            </a:r>
            <a:r>
              <a:rPr lang="en">
                <a:solidFill>
                  <a:schemeClr val="dk1"/>
                </a:solidFill>
              </a:rPr>
              <a:t> by INCOME. </a:t>
            </a:r>
            <a:r>
              <a:rPr lang="en">
                <a:solidFill>
                  <a:schemeClr val="dk1"/>
                </a:solidFill>
              </a:rPr>
              <a:t>Individuals</a:t>
            </a:r>
            <a:r>
              <a:rPr lang="en">
                <a:solidFill>
                  <a:schemeClr val="dk1"/>
                </a:solidFill>
              </a:rPr>
              <a:t> earning less than 5000 show a higher likelihood of default, with 1 default and 1 non-default. Those earning more than 5000 are safer with no defaults. Since t</a:t>
            </a:r>
            <a:r>
              <a:rPr lang="en">
                <a:solidFill>
                  <a:schemeClr val="dk1"/>
                </a:solidFill>
              </a:rPr>
              <a:t>he feature INCOME has a higher gain, it has a higher layer.</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Calculation Details:</a:t>
            </a:r>
            <a:r>
              <a:rPr lang="en">
                <a:solidFill>
                  <a:schemeClr val="dk1"/>
                </a:solidFill>
              </a:rPr>
              <a:t> Entropy and Information Gain are calculated at each step. Initial entropy evaluates the proportion of defaults and non-defaults. Splitting by LIMIT_BAL and INCOME reduces uncertainty, measured using the entropy formula: H(S) = -p1</a:t>
            </a:r>
            <a:r>
              <a:rPr i="1" lang="en">
                <a:solidFill>
                  <a:schemeClr val="dk1"/>
                </a:solidFill>
              </a:rPr>
              <a:t>log2(p1) - p2</a:t>
            </a:r>
            <a:r>
              <a:rPr lang="en">
                <a:solidFill>
                  <a:schemeClr val="dk1"/>
                </a:solidFill>
              </a:rPr>
              <a:t>log2(p2). The information gain is computed as: Gain = H(S) - weighted sum of child entropies.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7078f8d5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7078f8d5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Normal Condition - Tree 2</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Splitting Based on LIMIT_BAL and Employment_Status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Step 1:</a:t>
            </a:r>
            <a:r>
              <a:rPr lang="en">
                <a:solidFill>
                  <a:schemeClr val="dk1"/>
                </a:solidFill>
              </a:rPr>
              <a:t> Filter Dataset: INCOME </a:t>
            </a:r>
            <a:r>
              <a:rPr lang="en">
                <a:solidFill>
                  <a:schemeClr val="dk1"/>
                </a:solidFill>
              </a:rPr>
              <a:t>≤ </a:t>
            </a:r>
            <a:r>
              <a:rPr lang="en">
                <a:solidFill>
                  <a:schemeClr val="dk1"/>
                </a:solidFill>
              </a:rPr>
              <a:t> 5000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2:</a:t>
            </a:r>
            <a:r>
              <a:rPr lang="en">
                <a:solidFill>
                  <a:schemeClr val="dk1"/>
                </a:solidFill>
              </a:rPr>
              <a:t> Split 1 - LIMIT_BAL ≤ 150000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Left Split (≤ 150000): Non-Default = 1, Default = 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Right Split (&gt; 150000): Non-Default = 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3:</a:t>
            </a:r>
            <a:r>
              <a:rPr lang="en">
                <a:solidFill>
                  <a:schemeClr val="dk1"/>
                </a:solidFill>
              </a:rPr>
              <a:t> Split 2 - Employment_Status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Self-Employed: Non-Default = 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Employed: Non-Default = 1, Default = 1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Final Split:</a:t>
            </a:r>
            <a:r>
              <a:rPr lang="en">
                <a:solidFill>
                  <a:schemeClr val="dk1"/>
                </a:solidFill>
              </a:rPr>
              <a:t> LIMIT_BAL ≤ 150000 → Employment_Status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Speaker Notes:</a:t>
            </a:r>
            <a:r>
              <a:rPr lang="en">
                <a:solidFill>
                  <a:schemeClr val="dk1"/>
                </a:solidFill>
              </a:rPr>
              <a:t> In this tree, individuals with income </a:t>
            </a:r>
            <a:r>
              <a:rPr lang="en">
                <a:solidFill>
                  <a:schemeClr val="dk1"/>
                </a:solidFill>
              </a:rPr>
              <a:t>≤</a:t>
            </a:r>
            <a:r>
              <a:rPr lang="en">
                <a:solidFill>
                  <a:schemeClr val="dk1"/>
                </a:solidFill>
              </a:rPr>
              <a:t> 5000 are analyzed first by their balance limit. </a:t>
            </a:r>
            <a:r>
              <a:rPr lang="en">
                <a:solidFill>
                  <a:schemeClr val="dk1"/>
                </a:solidFill>
              </a:rPr>
              <a:t>We can calculate the gain from Limit balance using the number of Default and Non-Default. Then split by employment status, and calculate the gain from employment status using the number of Default and Non-Default. Since the gain from employment status and Limit balance are equal, we can choose either as the higher layer.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Calculation Details:</a:t>
            </a:r>
            <a:r>
              <a:rPr lang="en">
                <a:solidFill>
                  <a:schemeClr val="dk1"/>
                </a:solidFill>
              </a:rPr>
              <a:t> Entropy and information gain are recalculated at each split. Employment_Status is chosen due to higher information gain compared to other features, reducing uncertainty significantly at each step.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7078f8d5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d7078f8d5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Normal Condition - Tree 3</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Splitting Based on INCOME and Employment_Status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Step 1:</a:t>
            </a:r>
            <a:r>
              <a:rPr lang="en">
                <a:solidFill>
                  <a:schemeClr val="dk1"/>
                </a:solidFill>
              </a:rPr>
              <a:t> Filter Dataset: LIMIT_BAL ≤ 150000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2:</a:t>
            </a:r>
            <a:r>
              <a:rPr lang="en">
                <a:solidFill>
                  <a:schemeClr val="dk1"/>
                </a:solidFill>
              </a:rPr>
              <a:t> Split 1 - INCOME ≤ 5000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Left Split (≤ 5000): Non-Default = 1, Default = 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Right Split (&gt; 5000): Non-Default = 5</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3:</a:t>
            </a:r>
            <a:r>
              <a:rPr lang="en">
                <a:solidFill>
                  <a:schemeClr val="dk1"/>
                </a:solidFill>
              </a:rPr>
              <a:t> Split 2 - Employment_Status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Self-Employed: Non-Default = 4</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Employed: Non-Default = 2, Default = 1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Final Split:</a:t>
            </a:r>
            <a:r>
              <a:rPr lang="en">
                <a:solidFill>
                  <a:schemeClr val="dk1"/>
                </a:solidFill>
              </a:rPr>
              <a:t> INCOME ≤ 5000 → Employment_Status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Speaker Notes:</a:t>
            </a:r>
            <a:r>
              <a:rPr lang="en">
                <a:solidFill>
                  <a:schemeClr val="dk1"/>
                </a:solidFill>
              </a:rPr>
              <a:t> This tree examines individuals with balances below 150,000. Income is the first splitting criterion, with low-income individuals (≤ 5000) showing a higher chance of default. </a:t>
            </a:r>
            <a:r>
              <a:rPr lang="en">
                <a:solidFill>
                  <a:schemeClr val="dk1"/>
                </a:solidFill>
              </a:rPr>
              <a:t>We can calculate the gain from Income using the number of Default and Non-Default. </a:t>
            </a:r>
            <a:r>
              <a:rPr lang="en">
                <a:solidFill>
                  <a:schemeClr val="dk1"/>
                </a:solidFill>
              </a:rPr>
              <a:t>Further splits by employment. Then</a:t>
            </a:r>
            <a:r>
              <a:rPr lang="en">
                <a:solidFill>
                  <a:schemeClr val="dk1"/>
                </a:solidFill>
              </a:rPr>
              <a:t> calculate the gain from employment status using the number of Default and Non-Default. Since the feature INCOME has a higher gain than Employment status, it has a higher layer.</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261c8efd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261c8efd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is data</a:t>
            </a:r>
            <a:r>
              <a:rPr lang="en">
                <a:solidFill>
                  <a:schemeClr val="dk1"/>
                </a:solidFill>
              </a:rPr>
              <a:t> used for COVID scenario.</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61c8efd9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261c8efd9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COVID Condition - Tree 1</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Splitting Based on LIMIT_BAL and INCOME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Step 1:</a:t>
            </a:r>
            <a:r>
              <a:rPr lang="en">
                <a:solidFill>
                  <a:schemeClr val="dk1"/>
                </a:solidFill>
              </a:rPr>
              <a:t> Filter Dataset: Employment_Status = 'Unemployed'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2:</a:t>
            </a:r>
            <a:r>
              <a:rPr lang="en">
                <a:solidFill>
                  <a:schemeClr val="dk1"/>
                </a:solidFill>
              </a:rPr>
              <a:t> Split 1 - LIMIT_BAL ≤ 50000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Left Split (≤ 50000): Non-Default = 2, Default = 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Right Split (&gt; 50000): Non-Default = 1, Default = 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3:</a:t>
            </a:r>
            <a:r>
              <a:rPr lang="en">
                <a:solidFill>
                  <a:schemeClr val="dk1"/>
                </a:solidFill>
              </a:rPr>
              <a:t> Split 2 - INCOME ≤ 2000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Left Split (≤ 2000): Non-Default = 3, Default = 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Right Split (&gt; 2000): Default = 2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Final Split:</a:t>
            </a:r>
            <a:r>
              <a:rPr lang="en">
                <a:solidFill>
                  <a:schemeClr val="dk1"/>
                </a:solidFill>
              </a:rPr>
              <a:t> INCOME ≤ 2000 → LIMIT_BAL ≤ 50000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Speaker Notes:</a:t>
            </a:r>
            <a:r>
              <a:rPr lang="en">
                <a:solidFill>
                  <a:schemeClr val="dk1"/>
                </a:solidFill>
              </a:rPr>
              <a:t> Under COVID conditions, unemployed individuals are analyzed. Follow the same process for previous trees, calculate the gain from LIMIT_BAL and INCOME. </a:t>
            </a:r>
            <a:r>
              <a:rPr lang="en">
                <a:solidFill>
                  <a:schemeClr val="dk1"/>
                </a:solidFill>
              </a:rPr>
              <a:t>Since the feature INCOME has a higher gain than Limit Balance, it has a higher layer.</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Calculation Details:</a:t>
            </a:r>
            <a:r>
              <a:rPr lang="en">
                <a:solidFill>
                  <a:schemeClr val="dk1"/>
                </a:solidFill>
              </a:rPr>
              <a:t> Entropy measures disorder within unemployed groups. Information gain calculations prioritize splits that reduce uncertainty, emphasizing low-balance and low-income as high-risk indicators.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61c8efd9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61c8efd9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COVID Condition - Tree 2</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Splitting Based on LIMIT_BAL and Employment_Status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Step 1:</a:t>
            </a:r>
            <a:r>
              <a:rPr lang="en">
                <a:solidFill>
                  <a:schemeClr val="dk1"/>
                </a:solidFill>
              </a:rPr>
              <a:t> Filter Dataset: INCOME ≤ 2000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2:</a:t>
            </a:r>
            <a:r>
              <a:rPr lang="en">
                <a:solidFill>
                  <a:schemeClr val="dk1"/>
                </a:solidFill>
              </a:rPr>
              <a:t> Split 1 - LIMIT_BAL ≤ 50000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Left Split (≤ 50000): Non-Default = 3, Default = 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Right Split (&gt; 50000): Non-Default = 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3:</a:t>
            </a:r>
            <a:r>
              <a:rPr lang="en">
                <a:solidFill>
                  <a:schemeClr val="dk1"/>
                </a:solidFill>
              </a:rPr>
              <a:t> Split 2 - Employment_Status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Unemployed: Non-Default = 3, Default = 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Furloughed: Non-Default = 1, Default = 1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Final Split:</a:t>
            </a:r>
            <a:r>
              <a:rPr lang="en">
                <a:solidFill>
                  <a:schemeClr val="dk1"/>
                </a:solidFill>
              </a:rPr>
              <a:t> LIMIT_BAL ≤ 50000 → Employment_Status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Speaker Notes:</a:t>
            </a:r>
            <a:r>
              <a:rPr lang="en">
                <a:solidFill>
                  <a:schemeClr val="dk1"/>
                </a:solidFill>
              </a:rPr>
              <a:t> This tree looks at individuals earning less than 2000. </a:t>
            </a:r>
            <a:r>
              <a:rPr lang="en">
                <a:solidFill>
                  <a:schemeClr val="dk1"/>
                </a:solidFill>
              </a:rPr>
              <a:t>Follow the same process for previous trees, calculate the gain from LIMIT_BAL and Employment status. Since the feature LIMIT_BAL has a higher gain than Employment status, it has a higher layer.</a:t>
            </a:r>
            <a:endParaRPr b="1">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261c8efd9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261c8efd9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COVID Condition - Tree 3</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Splitting Based on INCOME and Employment_Status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Step 1:</a:t>
            </a:r>
            <a:r>
              <a:rPr lang="en">
                <a:solidFill>
                  <a:schemeClr val="dk1"/>
                </a:solidFill>
              </a:rPr>
              <a:t> Filter Dataset: LIMIT_BAL ≤ 50000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2:</a:t>
            </a:r>
            <a:r>
              <a:rPr lang="en">
                <a:solidFill>
                  <a:schemeClr val="dk1"/>
                </a:solidFill>
              </a:rPr>
              <a:t> Split 1 - INCOME ≤ 2000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Left Split (≤ 2000): Non-Default = 3, Default = 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Right Split (&gt; 2000): Default = 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3:</a:t>
            </a:r>
            <a:r>
              <a:rPr lang="en">
                <a:solidFill>
                  <a:schemeClr val="dk1"/>
                </a:solidFill>
              </a:rPr>
              <a:t> Split 2 - Employment_Status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Unemployed: Non-Default = 2, Default = 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Furloughed: Non-Default = 1, Default = 2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Final Split:</a:t>
            </a:r>
            <a:r>
              <a:rPr lang="en">
                <a:solidFill>
                  <a:schemeClr val="dk1"/>
                </a:solidFill>
              </a:rPr>
              <a:t> INCOME ≤ 2000 → Employment_Status </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Speaker Notes:</a:t>
            </a:r>
            <a:r>
              <a:rPr lang="en">
                <a:solidFill>
                  <a:schemeClr val="dk1"/>
                </a:solidFill>
              </a:rPr>
              <a:t> This tree starts with individuals having low balances. </a:t>
            </a:r>
            <a:r>
              <a:rPr lang="en">
                <a:solidFill>
                  <a:schemeClr val="dk1"/>
                </a:solidFill>
              </a:rPr>
              <a:t>Follow the same process for previous trees, calculate the gain from INCOME and Employment status. Since the feature INCOME has a higher gain than Employment status, it has a higher layer.</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7078f8d5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7078f8d5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each scenario, predictions from all three trees are combined using a majority voting approach. Each tree provides a classification result, and the final prediction is determined by selecting the most frequent class (either 0 or 1) across the trees. This ensemble method helps improve accuracy by leveraging the strengths of individual decision trees and reducing the risk of overfitting to specific patterns in the data.</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261c8efd9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261c8efd9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In the Normal scenario, the model achieves high accuracy (93.33%) and performs exceptionally well for predicting non-default cases. However, it completely fails to predict defaults due to the highly imbalanced dataset, where the majority class dominates. This imbalance leads the model to favor the majority class, resulting in 0.00 precision and recall for defaults. The high accuracy is therefore misleading, highlighting the need for techniques such as oversampling, undersampling, or advanced modeling approaches to better capture patterns for the minority class.</a:t>
            </a:r>
            <a:endParaRPr>
              <a:solidFill>
                <a:schemeClr val="dk1"/>
              </a:solidFill>
            </a:endParaRPr>
          </a:p>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7078f8d5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7078f8d5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 COVID scenario reveals a significant drop in performance, with accuracy falling to 53.33%. The model continues to predict non-defaults reasonably well but completely fails to detect defaults. The near-balanced class distribution (16 vs 14) does not resolve the issue, as the model struggles with variability introduced by economic instability. This highlights the need for more robust methods, such as ensemble techniques, advanced classifiers like XGBoost, and stress-testing models to handle sudden economic shifts effectively.</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7078f8d5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d7078f8d5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Scenario analysis is a strategic planning method that helps organizations prepare for an uncertain future. Unlike traditional forecasting that tries to predict a single future outcome, scenario analysis embraces multiple possibilities, allowing organizations to identify potential risks and opportunities across different futures.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When we apply this to credit risk assessment, it becomes a powerful tool for financial institutions to evaluate how adverse economic conditions could impact the probability of default and borrowers' ability to repay loans. For instance, a bank might analyze how their loan portfolio would perform if interest rates suddenly spike, if unemployment rises sharply, or if a particular industry faces a downturn. Financial institutions use this approach to analyze their portfolio vulnerabilities under different market conditions, effectively stress-testing their loan books.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There are three key purposes of scenario analysis: first, it enhances institutional resilience by proactively identifying potential risks before they materialize; second, it helps institutions calculate potential losses and determine appropriate capital reserve requirements; and third, it provides crucial support for strategic decision-making during periods of economic uncertainty.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understanding and implementing scenario analysis, financial institutions can better protect themselves against adverse conditions while maintaining strong risk management practices - essentially having a financial weather forecast that helps them prepare for different types of economic storms before they hit.</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7078f8d5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7078f8d5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current model focuses only on three variables—Limit Balance, Income, and Employment Status. To improve predictive accuracy and gain a deeper understanding of the factors influencing default probability, we should incorporate additional features. Real-world credit risk scenario analysis typically includes variables such as credit history, payment behavior, and macroeconomic indicators. Incorporating these features can provide a more comprehensive analysis.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Performing additional stress tests by simulating extreme economic scenarios can help assess how default probabilities change under adverse conditions. These tests can model the impact of sudden income loss, high inflation, or interest rate hikes, offering insights into potential vulnerabilities in different economic climates.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further enhance the model, feature engineering techniques should be applied to derive new predictors, such as the debt-to-income ratio, credit utilization rate, and loan-to-value ratios. These engineered features may capture additional nuances that influence default risk.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Advanced machine learning models, such as XGBoost, should also be explored. XGBoost is well-suited for handling class imbalance, a common issue in default prediction datasets, and can achieve higher accuracy through its gradient boosting framework. Combining these approaches with robust evaluation metrics can lead to more accurate and actionable credit risk assessments.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261c8efd9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261c8efd9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Scenario analysis has proven to be an indispensable tool for credit risk assessment and strategic financial planning, offering institutions a structured way to navigate uncertainties and mitigate potential threats. As explored in this paper, traditional approaches like Monte Carlo simulations and stress testing have laid the foundation for risk analysis but face limitations in handling complex, non-linear dependencies and unexpected market shifts.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integration of machine learning (ML) techniques, such as Random Forest, neural networks, and gradient boosting, represents a significant advancement in overcoming these challenges. By leveraging vast datasets and detecting intricate patterns, ML algorithms enhance the predictive accuracy and scalability of scenario analysis, addressing key issues like class imbalance and computational inefficiency. The application of Random Forest, in particular, offers a balance of interpretability, robustness, and efficiency, making it an ideal choice for scenario analysis in dynamic financial environments.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However, the study highlights the need for continuous improvement. Incorporating additional features, such as payment behavior, economic indicators, and demographic fairness assessments, will enrich the analysis and provide a more comprehensive view of credit risk. Future advancements could focus on developing dynamic models that evolve with real-time data, ensuring financial institutions stay resilient against emerging risks.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Ultimately, the synergy between traditional scenario analysis frameworks and cutting-edge AI/ML solutions positions financial institutions to navigate uncertainty with greater confidence, safeguarding stability and driving informed decision-making in an increasingly volatile economic landscape.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49b31c9a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49b31c9a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0aeea1a2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0aeea1a2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Typically based on historical data and expert-defined parameters</a:t>
            </a:r>
            <a:endParaRPr/>
          </a:p>
          <a:p>
            <a:pPr indent="0" lvl="0" marL="0" rtl="0" algn="l">
              <a:spcBef>
                <a:spcPts val="0"/>
              </a:spcBef>
              <a:spcAft>
                <a:spcPts val="0"/>
              </a:spcAft>
              <a:buNone/>
            </a:pPr>
            <a:r>
              <a:rPr lang="en"/>
              <a:t>· </a:t>
            </a:r>
            <a:r>
              <a:rPr lang="en" sz="1050">
                <a:solidFill>
                  <a:schemeClr val="dk1"/>
                </a:solidFill>
              </a:rPr>
              <a:t>Extensively used to perform probabilistic scenario analysis by generating a wide range of possible outcomes based on random variation in input parameters.</a:t>
            </a:r>
            <a:endParaRPr sz="1050">
              <a:solidFill>
                <a:schemeClr val="dk1"/>
              </a:solidFill>
            </a:endParaRPr>
          </a:p>
          <a:p>
            <a:pPr indent="0" lvl="0" marL="0" rtl="0" algn="l">
              <a:spcBef>
                <a:spcPts val="0"/>
              </a:spcBef>
              <a:spcAft>
                <a:spcPts val="0"/>
              </a:spcAft>
              <a:buNone/>
            </a:pPr>
            <a:r>
              <a:rPr lang="en" sz="1050">
                <a:solidFill>
                  <a:schemeClr val="dk1"/>
                </a:solidFill>
              </a:rPr>
              <a:t>· Integrated with traditional methods for richer scenario analysis. As a tool to create synthetic financial scenarios. For example, in 2023, Flaig &amp; Junike demonstrated how GAN-based scenario generators can produce diverse hypothetical conditions for market risk modeling.</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 While scenario analysis has proven to be a valuable tool for understanding and mitigating financial risks, its effectiveness is often constrained by limitations in those methods.</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 As we have demonstrated before, the heavy dependance on historical trends and fixed assumptions may not account for novel or extreme market conditions. Similarly, predefined scenarios are often shaped by bias of designers, which may not sufficiently explore the full spectrum of potential risks.</a:t>
            </a:r>
            <a:endParaRPr sz="1050">
              <a:solidFill>
                <a:schemeClr val="dk1"/>
              </a:solidFill>
            </a:endParaRPr>
          </a:p>
          <a:p>
            <a:pPr indent="0" lvl="0" marL="0" rtl="0" algn="l">
              <a:spcBef>
                <a:spcPts val="0"/>
              </a:spcBef>
              <a:spcAft>
                <a:spcPts val="0"/>
              </a:spcAft>
              <a:buNone/>
            </a:pPr>
            <a:r>
              <a:rPr lang="en" sz="1050">
                <a:solidFill>
                  <a:schemeClr val="dk1"/>
                </a:solidFill>
              </a:rPr>
              <a:t>· Monte Carlo due to its inherent assumptions about independence and linearity.</a:t>
            </a:r>
            <a:endParaRPr sz="1050">
              <a:solidFill>
                <a:schemeClr val="dk1"/>
              </a:solidFill>
            </a:endParaRPr>
          </a:p>
          <a:p>
            <a:pPr indent="0" lvl="0" marL="0" rtl="0" algn="l">
              <a:spcBef>
                <a:spcPts val="0"/>
              </a:spcBef>
              <a:spcAft>
                <a:spcPts val="0"/>
              </a:spcAft>
              <a:buNone/>
            </a:pPr>
            <a:r>
              <a:rPr lang="en" sz="1050">
                <a:solidFill>
                  <a:schemeClr val="dk1"/>
                </a:solidFill>
              </a:rPr>
              <a:t>· the advanced methods, including the examples as we’ve mentioned before, sometimes require significant computational resources, limiting their scalability for smaller instructions.</a:t>
            </a:r>
            <a:endParaRPr sz="105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02ca8b84f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202ca8b84f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050">
                <a:solidFill>
                  <a:schemeClr val="dk1"/>
                </a:solidFill>
              </a:rPr>
              <a:t>in combination with what-if analysis and historical data to estimate Bitcoin price volatility under different hypothetical scenarios. This integrated approach enhanced their ability to quantify risk exposure and identify correlations among various shocks, such as policy uncertainty and market sentiment.</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 which excel in detecting complex relationships in data, outperforming traditional methods in scenarios with non-linear dependencies can help compensate the limitation of Monte Carlo Simulations.</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 a famous ML tool effective in addresses class imbalance issues, a common challenge in credit risk datasets.</a:t>
            </a:r>
            <a:endParaRPr sz="105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0444a2b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0444a2b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searched 77 papers reference on the application of ML models in Scenario Analysis through Google Scholar. Random Forest is the most common application of machine learning model in Scenario Analysis. This is not only reflected in the financial field, but also in the fields of biology and environmental science.You can view the APA reference data of the literature review through the link at the bottom of the PPT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26299fe2c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26299fe2c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This table compares various machine learning methods across key criteria, offering insights into their strengths and limitations. Random Forest is versatile, handling imbalanced data, noise, and overfitting well, with scalability and moderate interpretability. SVM, while accurate for specific tasks, struggles with imbalanced data, scalability, and interpretability, often requiring parameter tuning. Bayesian Networks excel in interpretability and robustness due to their probabilistic foundations but are limited in scalability. Deep Learning shines with large datasets and complex tasks but is computationally expensive, prone to overfitting without regularization, and lacks interpretability due to its black-box nature. Gradient Boosting Machines (GBMs) are effective for imbalanced data, predictive tasks, and handling large datasets, but they require parameter tuning to optimize performance. Reinforcement Learning, though powerful in specific scenarios like dynamic decision-making, faces challenges with imbalanced data, scalability, and interpretability. It requires domain expertise and can be computationally expensive.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Overall, the choice of a method depends on the task at hand, data size, and requirements for interpretability and efficiency. Random Forest and GBMs are robust general-purpose models, Although GBMs and RF have many advantages in dealing with scenario analysis problems, Random Forest is faster, simpler, and more robust, making it ideal for quick deployment or noisy data.RF handles noisy data better due to random sampling, while GBMs may overfit noisy points.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06743487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06743487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Handles Non-Linearity: Random Forest captures complex, non-linear relationships without needing much feature engineering, outperforming simpler models like SVM.</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Reduces Overfitting: Its ensemble approach lowers the risk of overfitting, especially in small datasets, compared to Deep Learning or SVM.</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Works with Missing Data: Random Forest can handle missing data directly without extra steps like imputation.</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Easy to Use: It requires little parameter tuning, making it easier compared to complex models like Gradient Boosting or Deep Learning.</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Efficient: Random Forest is faster than Deep Learning and works well for medium-sized datasets.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Great for Scenario Analysis: It’s robust to noisy data and identifies important features, making it perfect for scenario planning.</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7078f8d5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7078f8d5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Our primary goal is to predict whether a customer will default on payment or not. The prediction is modeled as a binary classification problem with two classes: 1 for 'Yes' (default) and 0 for 'No' (no default). We analyze two distinct scenarios—Normal and COVID conditions—to account for variations in economic circumstances. The model utilizes three predictive features: </a:t>
            </a:r>
            <a:r>
              <a:rPr b="1" lang="en">
                <a:solidFill>
                  <a:schemeClr val="dk1"/>
                </a:solidFill>
              </a:rPr>
              <a:t>Limit Balance</a:t>
            </a:r>
            <a:r>
              <a:rPr lang="en">
                <a:solidFill>
                  <a:schemeClr val="dk1"/>
                </a:solidFill>
              </a:rPr>
              <a:t>, </a:t>
            </a:r>
            <a:r>
              <a:rPr b="1" lang="en">
                <a:solidFill>
                  <a:schemeClr val="dk1"/>
                </a:solidFill>
              </a:rPr>
              <a:t>Income</a:t>
            </a:r>
            <a:r>
              <a:rPr lang="en">
                <a:solidFill>
                  <a:schemeClr val="dk1"/>
                </a:solidFill>
              </a:rPr>
              <a:t>, and </a:t>
            </a:r>
            <a:r>
              <a:rPr b="1" lang="en">
                <a:solidFill>
                  <a:schemeClr val="dk1"/>
                </a:solidFill>
              </a:rPr>
              <a:t>Employment Status</a:t>
            </a:r>
            <a:r>
              <a:rPr lang="en">
                <a:solidFill>
                  <a:schemeClr val="dk1"/>
                </a:solidFill>
              </a:rPr>
              <a:t>. These features help identify patterns and trends related to default risk under different conditions, enabling targeted risk assessment and decision-making.</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Hands-On Methodology: </a:t>
            </a:r>
            <a:r>
              <a:rPr lang="en" sz="1200">
                <a:solidFill>
                  <a:srgbClr val="666666"/>
                </a:solidFill>
              </a:rPr>
              <a:t>The hands-on work involved building decision trees for both Normal and COVID scenarios to model default probabilities. The process started with data preprocessing, including filtering datasets based on Limit Balance, Employment Status, and Income levels. Each decision tree was constructed step-by-step using a recursive partitioning approach.</a:t>
            </a:r>
            <a:endParaRPr sz="1200">
              <a:solidFill>
                <a:srgbClr val="666666"/>
              </a:solidFill>
            </a:endParaRPr>
          </a:p>
          <a:p>
            <a:pPr indent="0" lvl="0" marL="0" rtl="0" algn="l">
              <a:lnSpc>
                <a:spcPct val="115000"/>
              </a:lnSpc>
              <a:spcBef>
                <a:spcPts val="1200"/>
              </a:spcBef>
              <a:spcAft>
                <a:spcPts val="0"/>
              </a:spcAft>
              <a:buNone/>
            </a:pPr>
            <a:r>
              <a:rPr b="1" lang="en">
                <a:solidFill>
                  <a:schemeClr val="dk1"/>
                </a:solidFill>
              </a:rPr>
              <a:t>Entropy and Information Gain Calculations:</a:t>
            </a:r>
            <a:r>
              <a:rPr lang="en">
                <a:solidFill>
                  <a:schemeClr val="dk1"/>
                </a:solidFill>
              </a:rPr>
              <a:t> Entropy and Information Gain were calculated at each step to determine the most informative splits. Entropy measures the disorder or uncertainty in the data, calculated using the formula: H(S) = -p1log2(p1) - p2log2(p2), where p1 and p2 are the proportions of default and non-default cases. Splitting features, such as LIMIT_BAL, INCOME, or Employment Status, reduce uncertainty by creating groups with more homogeneous outcomes.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Information Gain is used to evaluate the effectiveness of each split. It measures the reduction in entropy achieved after a split and is computed as: Gain = H(S) - Weighted sum of child entropies. The feature with the highest information gain is selected at each node, ensuring that the splits maximize the reduction in uncertainty.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Tree Splits:</a:t>
            </a:r>
            <a:r>
              <a:rPr lang="en">
                <a:solidFill>
                  <a:schemeClr val="dk1"/>
                </a:solidFill>
              </a:rPr>
              <a:t> Each tree was built by evaluating features and selecting splits that provided the highest information gain. For example: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Tree 1 split based on LIMIT_BAL and INCOME.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Tree 2 split based on LIMIT_BAL and Employment_Status.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Tree 3 split based on INCOME and Employment_Status.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process was repeated for both scenarios—Normal and COVID—using datasets filtered by specific conditions, such as employment type, limit balance level or income level.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261c8efd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261c8efd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is data used for </a:t>
            </a:r>
            <a:r>
              <a:rPr lang="en">
                <a:solidFill>
                  <a:schemeClr val="dk1"/>
                </a:solidFill>
              </a:rPr>
              <a:t>normal scenario.</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2"/>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1" name="Google Shape;11;p2"/>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2"/>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 name="Google Shape;13;p2"/>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nSpc>
                <a:spcPct val="125000"/>
              </a:lnSpc>
              <a:spcBef>
                <a:spcPts val="0"/>
              </a:spcBef>
              <a:spcAft>
                <a:spcPts val="0"/>
              </a:spcAft>
              <a:buClr>
                <a:srgbClr val="FFFFFF"/>
              </a:buClr>
              <a:buSzPts val="1400"/>
              <a:buChar char="○"/>
              <a:defRPr>
                <a:solidFill>
                  <a:srgbClr val="FFFFFF"/>
                </a:solidFill>
              </a:defRPr>
            </a:lvl2pPr>
            <a:lvl3pPr indent="-317500" lvl="2" marL="1371600">
              <a:lnSpc>
                <a:spcPct val="125000"/>
              </a:lnSpc>
              <a:spcBef>
                <a:spcPts val="0"/>
              </a:spcBef>
              <a:spcAft>
                <a:spcPts val="0"/>
              </a:spcAft>
              <a:buClr>
                <a:srgbClr val="FFFFFF"/>
              </a:buClr>
              <a:buSzPts val="1400"/>
              <a:buChar char="■"/>
              <a:defRPr>
                <a:solidFill>
                  <a:srgbClr val="FFFFFF"/>
                </a:solidFill>
              </a:defRPr>
            </a:lvl3pPr>
            <a:lvl4pPr indent="-317500" lvl="3" marL="1828800">
              <a:lnSpc>
                <a:spcPct val="125000"/>
              </a:lnSpc>
              <a:spcBef>
                <a:spcPts val="0"/>
              </a:spcBef>
              <a:spcAft>
                <a:spcPts val="0"/>
              </a:spcAft>
              <a:buClr>
                <a:srgbClr val="FFFFFF"/>
              </a:buClr>
              <a:buSzPts val="1400"/>
              <a:buChar char="●"/>
              <a:defRPr>
                <a:solidFill>
                  <a:srgbClr val="FFFFFF"/>
                </a:solidFill>
              </a:defRPr>
            </a:lvl4pPr>
            <a:lvl5pPr indent="-317500" lvl="4" marL="2286000">
              <a:lnSpc>
                <a:spcPct val="125000"/>
              </a:lnSpc>
              <a:spcBef>
                <a:spcPts val="0"/>
              </a:spcBef>
              <a:spcAft>
                <a:spcPts val="0"/>
              </a:spcAft>
              <a:buClr>
                <a:srgbClr val="FFFFFF"/>
              </a:buClr>
              <a:buSzPts val="1400"/>
              <a:buChar char="○"/>
              <a:defRPr>
                <a:solidFill>
                  <a:srgbClr val="FFFFFF"/>
                </a:solidFill>
              </a:defRPr>
            </a:lvl5pPr>
            <a:lvl6pPr indent="-317500" lvl="5" marL="2743200">
              <a:lnSpc>
                <a:spcPct val="125000"/>
              </a:lnSpc>
              <a:spcBef>
                <a:spcPts val="0"/>
              </a:spcBef>
              <a:spcAft>
                <a:spcPts val="0"/>
              </a:spcAft>
              <a:buClr>
                <a:srgbClr val="FFFFFF"/>
              </a:buClr>
              <a:buSzPts val="1400"/>
              <a:buChar char="■"/>
              <a:defRPr>
                <a:solidFill>
                  <a:srgbClr val="FFFFFF"/>
                </a:solidFill>
              </a:defRPr>
            </a:lvl6pPr>
            <a:lvl7pPr indent="-317500" lvl="6" marL="3200400">
              <a:lnSpc>
                <a:spcPct val="125000"/>
              </a:lnSpc>
              <a:spcBef>
                <a:spcPts val="0"/>
              </a:spcBef>
              <a:spcAft>
                <a:spcPts val="0"/>
              </a:spcAft>
              <a:buClr>
                <a:srgbClr val="FFFFFF"/>
              </a:buClr>
              <a:buSzPts val="1400"/>
              <a:buChar char="●"/>
              <a:defRPr>
                <a:solidFill>
                  <a:srgbClr val="FFFFFF"/>
                </a:solidFill>
              </a:defRPr>
            </a:lvl7pPr>
            <a:lvl8pPr indent="-317500" lvl="7" marL="3657600">
              <a:lnSpc>
                <a:spcPct val="125000"/>
              </a:lnSpc>
              <a:spcBef>
                <a:spcPts val="0"/>
              </a:spcBef>
              <a:spcAft>
                <a:spcPts val="0"/>
              </a:spcAft>
              <a:buClr>
                <a:srgbClr val="FFFFFF"/>
              </a:buClr>
              <a:buSzPts val="1400"/>
              <a:buChar char="○"/>
              <a:defRPr>
                <a:solidFill>
                  <a:srgbClr val="FFFFFF"/>
                </a:solidFill>
              </a:defRPr>
            </a:lvl8pPr>
            <a:lvl9pPr indent="-317500" lvl="8" marL="411480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62" name="Shape 62"/>
        <p:cNvGrpSpPr/>
        <p:nvPr/>
      </p:nvGrpSpPr>
      <p:grpSpPr>
        <a:xfrm>
          <a:off x="0" y="0"/>
          <a:ext cx="0" cy="0"/>
          <a:chOff x="0" y="0"/>
          <a:chExt cx="0" cy="0"/>
        </a:xfrm>
      </p:grpSpPr>
      <p:pic>
        <p:nvPicPr>
          <p:cNvPr id="63" name="Google Shape;63;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64" name="Google Shape;64;p11"/>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65" name="Google Shape;65;p11"/>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descr=" " id="68" name="Google Shape;68;p12"/>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0" name="Google Shape;70;p12"/>
          <p:cNvSpPr txBox="1"/>
          <p:nvPr>
            <p:ph idx="1" type="subTitle"/>
          </p:nvPr>
        </p:nvSpPr>
        <p:spPr>
          <a:xfrm>
            <a:off x="294375" y="2803075"/>
            <a:ext cx="3955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71" name="Google Shape;71;p12"/>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72" name="Google Shape;72;p1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74" name="Shape 74"/>
        <p:cNvGrpSpPr/>
        <p:nvPr/>
      </p:nvGrpSpPr>
      <p:grpSpPr>
        <a:xfrm>
          <a:off x="0" y="0"/>
          <a:ext cx="0" cy="0"/>
          <a:chOff x="0" y="0"/>
          <a:chExt cx="0" cy="0"/>
        </a:xfrm>
      </p:grpSpPr>
      <p:pic>
        <p:nvPicPr>
          <p:cNvPr descr=" " id="75" name="Google Shape;75;p1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6" name="Google Shape;76;p13"/>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77" name="Google Shape;77;p13"/>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78" name="Google Shape;78;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79" name="Google Shape;79;p1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83" name="Google Shape;83;p14"/>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7" name="Google Shape;87;p15"/>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88" name="Google Shape;88;p15"/>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0" name="Google Shape;90;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4" name="Google Shape;94;p16"/>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95" name="Google Shape;95;p16"/>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7" name="Google Shape;97;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17"/>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02" name="Google Shape;102;p17"/>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8"/>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18"/>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108" name="Google Shape;108;p1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110" name="Google Shape;110;p18"/>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id="111" name="Google Shape;111;p1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1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6" name="Google Shape;16;p3"/>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7" name="Google Shape;17;p3"/>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8" name="Google Shape;18;p3"/>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 name="Google Shape;19;p3"/>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2" name="Google Shape;22;p4"/>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3" name="Google Shape;23;p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4" name="Google Shape;24;p4"/>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 name="Google Shape;25;p4"/>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8" name="Google Shape;28;p5"/>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9" name="Google Shape;29;p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30" name="Google Shape;30;p5"/>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 name="Google Shape;31;p5"/>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34" name="Google Shape;34;p6"/>
          <p:cNvCxnSpPr/>
          <p:nvPr/>
        </p:nvCxnSpPr>
        <p:spPr>
          <a:xfrm>
            <a:off x="407168" y="2618527"/>
            <a:ext cx="521400" cy="0"/>
          </a:xfrm>
          <a:prstGeom prst="straightConnector1">
            <a:avLst/>
          </a:prstGeom>
          <a:noFill/>
          <a:ln cap="flat" cmpd="sng" w="76200">
            <a:solidFill>
              <a:srgbClr val="8900E1"/>
            </a:solidFill>
            <a:prstDash val="solid"/>
            <a:round/>
            <a:headEnd len="med" w="med" type="none"/>
            <a:tailEnd len="med" w="med" type="none"/>
          </a:ln>
        </p:spPr>
      </p:cxnSp>
      <p:pic>
        <p:nvPicPr>
          <p:cNvPr descr=" " id="35" name="Google Shape;35;p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36" name="Google Shape;36;p6"/>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37" name="Google Shape;37;p6"/>
          <p:cNvSpPr txBox="1"/>
          <p:nvPr>
            <p:ph idx="1" type="subTitle"/>
          </p:nvPr>
        </p:nvSpPr>
        <p:spPr>
          <a:xfrm>
            <a:off x="316950" y="2938025"/>
            <a:ext cx="4031700" cy="4758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0" name="Google Shape;40;p7"/>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1600"/>
              </a:spcBef>
              <a:spcAft>
                <a:spcPts val="0"/>
              </a:spcAft>
              <a:buSzPts val="1400"/>
              <a:buChar char="○"/>
              <a:defRPr/>
            </a:lvl2pPr>
            <a:lvl3pPr indent="-317500" lvl="2" marL="1371600" rtl="0">
              <a:lnSpc>
                <a:spcPct val="125000"/>
              </a:lnSpc>
              <a:spcBef>
                <a:spcPts val="1600"/>
              </a:spcBef>
              <a:spcAft>
                <a:spcPts val="0"/>
              </a:spcAft>
              <a:buSzPts val="1400"/>
              <a:buChar char="■"/>
              <a:defRPr/>
            </a:lvl3pPr>
            <a:lvl4pPr indent="-317500" lvl="3" marL="1828800" rtl="0">
              <a:lnSpc>
                <a:spcPct val="125000"/>
              </a:lnSpc>
              <a:spcBef>
                <a:spcPts val="1600"/>
              </a:spcBef>
              <a:spcAft>
                <a:spcPts val="0"/>
              </a:spcAft>
              <a:buSzPts val="1400"/>
              <a:buChar char="●"/>
              <a:defRPr/>
            </a:lvl4pPr>
            <a:lvl5pPr indent="-317500" lvl="4" marL="2286000" rtl="0">
              <a:lnSpc>
                <a:spcPct val="125000"/>
              </a:lnSpc>
              <a:spcBef>
                <a:spcPts val="1600"/>
              </a:spcBef>
              <a:spcAft>
                <a:spcPts val="0"/>
              </a:spcAft>
              <a:buSzPts val="1400"/>
              <a:buChar char="○"/>
              <a:defRPr/>
            </a:lvl5pPr>
            <a:lvl6pPr indent="-317500" lvl="5" marL="2743200" rtl="0">
              <a:lnSpc>
                <a:spcPct val="125000"/>
              </a:lnSpc>
              <a:spcBef>
                <a:spcPts val="1600"/>
              </a:spcBef>
              <a:spcAft>
                <a:spcPts val="0"/>
              </a:spcAft>
              <a:buSzPts val="1400"/>
              <a:buChar char="■"/>
              <a:defRPr/>
            </a:lvl6pPr>
            <a:lvl7pPr indent="-317500" lvl="6" marL="3200400" rtl="0">
              <a:lnSpc>
                <a:spcPct val="125000"/>
              </a:lnSpc>
              <a:spcBef>
                <a:spcPts val="1600"/>
              </a:spcBef>
              <a:spcAft>
                <a:spcPts val="0"/>
              </a:spcAft>
              <a:buSzPts val="1400"/>
              <a:buChar char="●"/>
              <a:defRPr/>
            </a:lvl7pPr>
            <a:lvl8pPr indent="-317500" lvl="7" marL="3657600" rtl="0">
              <a:lnSpc>
                <a:spcPct val="125000"/>
              </a:lnSpc>
              <a:spcBef>
                <a:spcPts val="1600"/>
              </a:spcBef>
              <a:spcAft>
                <a:spcPts val="0"/>
              </a:spcAft>
              <a:buSzPts val="1400"/>
              <a:buChar char="○"/>
              <a:defRPr/>
            </a:lvl8pPr>
            <a:lvl9pPr indent="-317500" lvl="8" marL="4114800" rtl="0">
              <a:lnSpc>
                <a:spcPct val="125000"/>
              </a:lnSpc>
              <a:spcBef>
                <a:spcPts val="1600"/>
              </a:spcBef>
              <a:spcAft>
                <a:spcPts val="1600"/>
              </a:spcAft>
              <a:buSzPts val="1400"/>
              <a:buChar char="■"/>
              <a:defRPr/>
            </a:lvl9pPr>
          </a:lstStyle>
          <a:p/>
        </p:txBody>
      </p:sp>
      <p:sp>
        <p:nvSpPr>
          <p:cNvPr id="41" name="Google Shape;41;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descr=" " id="42" name="Google Shape;42;p7"/>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3" name="Google Shape;43;p7"/>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8"/>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46" name="Google Shape;46;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7" name="Google Shape;47;p8"/>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8" name="Google Shape;48;p8"/>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9" name="Google Shape;49;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0" name="Google Shape;50;p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53" name="Google Shape;53;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5" name="Google Shape;55;p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0"/>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58" name="Google Shape;58;p10"/>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1600"/>
              </a:spcBef>
              <a:spcAft>
                <a:spcPts val="0"/>
              </a:spcAft>
              <a:buSzPts val="1200"/>
              <a:buChar char="○"/>
              <a:defRPr sz="1200"/>
            </a:lvl2pPr>
            <a:lvl3pPr indent="-304800" lvl="2" marL="1371600">
              <a:lnSpc>
                <a:spcPct val="125000"/>
              </a:lnSpc>
              <a:spcBef>
                <a:spcPts val="1600"/>
              </a:spcBef>
              <a:spcAft>
                <a:spcPts val="0"/>
              </a:spcAft>
              <a:buSzPts val="1200"/>
              <a:buChar char="■"/>
              <a:defRPr sz="1200"/>
            </a:lvl3pPr>
            <a:lvl4pPr indent="-304800" lvl="3" marL="1828800">
              <a:lnSpc>
                <a:spcPct val="125000"/>
              </a:lnSpc>
              <a:spcBef>
                <a:spcPts val="1600"/>
              </a:spcBef>
              <a:spcAft>
                <a:spcPts val="0"/>
              </a:spcAft>
              <a:buSzPts val="1200"/>
              <a:buChar char="●"/>
              <a:defRPr sz="1200"/>
            </a:lvl4pPr>
            <a:lvl5pPr indent="-304800" lvl="4" marL="2286000">
              <a:lnSpc>
                <a:spcPct val="125000"/>
              </a:lnSpc>
              <a:spcBef>
                <a:spcPts val="1600"/>
              </a:spcBef>
              <a:spcAft>
                <a:spcPts val="0"/>
              </a:spcAft>
              <a:buSzPts val="1200"/>
              <a:buChar char="○"/>
              <a:defRPr sz="1200"/>
            </a:lvl5pPr>
            <a:lvl6pPr indent="-304800" lvl="5" marL="2743200">
              <a:lnSpc>
                <a:spcPct val="125000"/>
              </a:lnSpc>
              <a:spcBef>
                <a:spcPts val="1600"/>
              </a:spcBef>
              <a:spcAft>
                <a:spcPts val="0"/>
              </a:spcAft>
              <a:buSzPts val="1200"/>
              <a:buChar char="■"/>
              <a:defRPr sz="1200"/>
            </a:lvl6pPr>
            <a:lvl7pPr indent="-304800" lvl="6" marL="3200400">
              <a:lnSpc>
                <a:spcPct val="125000"/>
              </a:lnSpc>
              <a:spcBef>
                <a:spcPts val="1600"/>
              </a:spcBef>
              <a:spcAft>
                <a:spcPts val="0"/>
              </a:spcAft>
              <a:buSzPts val="1200"/>
              <a:buChar char="●"/>
              <a:defRPr sz="1200"/>
            </a:lvl7pPr>
            <a:lvl8pPr indent="-304800" lvl="7" marL="3657600">
              <a:lnSpc>
                <a:spcPct val="125000"/>
              </a:lnSpc>
              <a:spcBef>
                <a:spcPts val="1600"/>
              </a:spcBef>
              <a:spcAft>
                <a:spcPts val="0"/>
              </a:spcAft>
              <a:buSzPts val="1200"/>
              <a:buChar char="○"/>
              <a:defRPr sz="1200"/>
            </a:lvl8pPr>
            <a:lvl9pPr indent="-304800" lvl="8" marL="4114800">
              <a:lnSpc>
                <a:spcPct val="125000"/>
              </a:lnSpc>
              <a:spcBef>
                <a:spcPts val="1600"/>
              </a:spcBef>
              <a:spcAft>
                <a:spcPts val="1600"/>
              </a:spcAft>
              <a:buSzPts val="1200"/>
              <a:buChar char="■"/>
              <a:defRPr sz="1200"/>
            </a:lvl9pPr>
          </a:lstStyle>
          <a:p/>
        </p:txBody>
      </p:sp>
      <p:pic>
        <p:nvPicPr>
          <p:cNvPr descr=" " id="59" name="Google Shape;59;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61" name="Google Shape;61;p1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14.png"/><Relationship Id="rId7"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37.png"/><Relationship Id="rId5" Type="http://schemas.openxmlformats.org/officeDocument/2006/relationships/image" Target="../media/image19.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image" Target="../media/image22.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8.png"/><Relationship Id="rId5" Type="http://schemas.openxmlformats.org/officeDocument/2006/relationships/image" Target="../media/image27.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43.png"/><Relationship Id="rId5" Type="http://schemas.openxmlformats.org/officeDocument/2006/relationships/image" Target="../media/image32.png"/><Relationship Id="rId6"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Scenario Analysis</a:t>
            </a:r>
            <a:endParaRPr/>
          </a:p>
        </p:txBody>
      </p:sp>
      <p:sp>
        <p:nvSpPr>
          <p:cNvPr id="121" name="Google Shape;121;p21"/>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Credit Risk</a:t>
            </a:r>
            <a:endParaRPr/>
          </a:p>
        </p:txBody>
      </p:sp>
      <p:sp>
        <p:nvSpPr>
          <p:cNvPr id="122" name="Google Shape;122;p21"/>
          <p:cNvSpPr txBox="1"/>
          <p:nvPr>
            <p:ph idx="2" type="body"/>
          </p:nvPr>
        </p:nvSpPr>
        <p:spPr>
          <a:xfrm>
            <a:off x="307600" y="4145050"/>
            <a:ext cx="5138400" cy="6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Zhiqi Wang, Xingyi Chen,Changlin Yi, Liujia Zhang</a:t>
            </a:r>
            <a:endParaRPr/>
          </a:p>
          <a:p>
            <a:pPr indent="0" lvl="0" marL="0" rtl="0" algn="l">
              <a:spcBef>
                <a:spcPts val="0"/>
              </a:spcBef>
              <a:spcAft>
                <a:spcPts val="0"/>
              </a:spcAft>
              <a:buNone/>
            </a:pPr>
            <a:r>
              <a:rPr lang="en"/>
              <a:t>Fall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Montserrat"/>
                <a:ea typeface="Montserrat"/>
                <a:cs typeface="Montserrat"/>
                <a:sym typeface="Montserrat"/>
              </a:rPr>
              <a:t>Tr</a:t>
            </a:r>
            <a:r>
              <a:rPr lang="en" sz="2500">
                <a:solidFill>
                  <a:schemeClr val="dk1"/>
                </a:solidFill>
                <a:latin typeface="Montserrat"/>
                <a:ea typeface="Montserrat"/>
                <a:cs typeface="Montserrat"/>
                <a:sym typeface="Montserrat"/>
              </a:rPr>
              <a:t>ee 1 - </a:t>
            </a:r>
            <a:r>
              <a:rPr lang="en" sz="2000">
                <a:solidFill>
                  <a:schemeClr val="dk1"/>
                </a:solidFill>
                <a:highlight>
                  <a:srgbClr val="FFFFFF"/>
                </a:highlight>
                <a:latin typeface="Montserrat"/>
                <a:ea typeface="Montserrat"/>
                <a:cs typeface="Montserrat"/>
                <a:sym typeface="Montserrat"/>
              </a:rPr>
              <a:t>Splitting Based on LIMIT_BAL and INCOME </a:t>
            </a:r>
            <a:endParaRPr sz="20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2500">
                <a:solidFill>
                  <a:srgbClr val="000000"/>
                </a:solidFill>
                <a:highlight>
                  <a:srgbClr val="FFFFFF"/>
                </a:highlight>
                <a:latin typeface="Arial"/>
                <a:ea typeface="Arial"/>
                <a:cs typeface="Arial"/>
                <a:sym typeface="Arial"/>
              </a:rPr>
              <a:t>					</a:t>
            </a:r>
            <a:endParaRPr sz="25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2500">
                <a:solidFill>
                  <a:srgbClr val="000000"/>
                </a:solidFill>
                <a:highlight>
                  <a:srgbClr val="FFFFFF"/>
                </a:highlight>
                <a:latin typeface="Arial"/>
                <a:ea typeface="Arial"/>
                <a:cs typeface="Arial"/>
                <a:sym typeface="Arial"/>
              </a:rPr>
              <a:t>				</a:t>
            </a:r>
            <a:endParaRPr sz="25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2500">
                <a:solidFill>
                  <a:srgbClr val="000000"/>
                </a:solidFill>
                <a:highlight>
                  <a:srgbClr val="FFFFFF"/>
                </a:highlight>
                <a:latin typeface="Arial"/>
                <a:ea typeface="Arial"/>
                <a:cs typeface="Arial"/>
                <a:sym typeface="Arial"/>
              </a:rPr>
              <a:t>			</a:t>
            </a:r>
            <a:endParaRPr sz="25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2500">
                <a:solidFill>
                  <a:srgbClr val="000000"/>
                </a:solidFill>
                <a:latin typeface="Arial"/>
                <a:ea typeface="Arial"/>
                <a:cs typeface="Arial"/>
                <a:sym typeface="Arial"/>
              </a:rPr>
              <a:t>		</a:t>
            </a:r>
            <a:endParaRPr sz="2500">
              <a:solidFill>
                <a:srgbClr val="000000"/>
              </a:solidFill>
              <a:latin typeface="Arial"/>
              <a:ea typeface="Arial"/>
              <a:cs typeface="Arial"/>
              <a:sym typeface="Arial"/>
            </a:endParaRPr>
          </a:p>
          <a:p>
            <a:pPr indent="0" lvl="0" marL="0" rtl="0" algn="l">
              <a:spcBef>
                <a:spcPts val="0"/>
              </a:spcBef>
              <a:spcAft>
                <a:spcPts val="0"/>
              </a:spcAft>
              <a:buNone/>
            </a:pPr>
            <a:r>
              <a:t/>
            </a:r>
            <a:endParaRPr sz="2500">
              <a:latin typeface="Montserrat"/>
              <a:ea typeface="Montserrat"/>
              <a:cs typeface="Montserrat"/>
              <a:sym typeface="Montserrat"/>
            </a:endParaRPr>
          </a:p>
        </p:txBody>
      </p:sp>
      <p:pic>
        <p:nvPicPr>
          <p:cNvPr id="180" name="Google Shape;180;p30"/>
          <p:cNvPicPr preferRelativeResize="0"/>
          <p:nvPr/>
        </p:nvPicPr>
        <p:blipFill>
          <a:blip r:embed="rId3">
            <a:alphaModFix/>
          </a:blip>
          <a:stretch>
            <a:fillRect/>
          </a:stretch>
        </p:blipFill>
        <p:spPr>
          <a:xfrm>
            <a:off x="4197450" y="964150"/>
            <a:ext cx="3654603" cy="1661175"/>
          </a:xfrm>
          <a:prstGeom prst="rect">
            <a:avLst/>
          </a:prstGeom>
          <a:noFill/>
          <a:ln>
            <a:noFill/>
          </a:ln>
        </p:spPr>
      </p:pic>
      <p:pic>
        <p:nvPicPr>
          <p:cNvPr id="181" name="Google Shape;181;p30"/>
          <p:cNvPicPr preferRelativeResize="0"/>
          <p:nvPr/>
        </p:nvPicPr>
        <p:blipFill rotWithShape="1">
          <a:blip r:embed="rId4">
            <a:alphaModFix/>
          </a:blip>
          <a:srcRect b="0" l="0" r="7304" t="0"/>
          <a:stretch/>
        </p:blipFill>
        <p:spPr>
          <a:xfrm>
            <a:off x="311700" y="964150"/>
            <a:ext cx="3885750" cy="2348775"/>
          </a:xfrm>
          <a:prstGeom prst="rect">
            <a:avLst/>
          </a:prstGeom>
          <a:noFill/>
          <a:ln>
            <a:noFill/>
          </a:ln>
        </p:spPr>
      </p:pic>
      <p:pic>
        <p:nvPicPr>
          <p:cNvPr id="182" name="Google Shape;182;p30"/>
          <p:cNvPicPr preferRelativeResize="0"/>
          <p:nvPr/>
        </p:nvPicPr>
        <p:blipFill rotWithShape="1">
          <a:blip r:embed="rId5">
            <a:alphaModFix/>
          </a:blip>
          <a:srcRect b="26898" l="0" r="1613" t="4254"/>
          <a:stretch/>
        </p:blipFill>
        <p:spPr>
          <a:xfrm>
            <a:off x="311700" y="3411150"/>
            <a:ext cx="3918301" cy="901900"/>
          </a:xfrm>
          <a:prstGeom prst="rect">
            <a:avLst/>
          </a:prstGeom>
          <a:noFill/>
          <a:ln>
            <a:noFill/>
          </a:ln>
        </p:spPr>
      </p:pic>
      <p:pic>
        <p:nvPicPr>
          <p:cNvPr id="183" name="Google Shape;183;p30"/>
          <p:cNvPicPr preferRelativeResize="0"/>
          <p:nvPr/>
        </p:nvPicPr>
        <p:blipFill>
          <a:blip r:embed="rId6">
            <a:alphaModFix/>
          </a:blip>
          <a:stretch>
            <a:fillRect/>
          </a:stretch>
        </p:blipFill>
        <p:spPr>
          <a:xfrm>
            <a:off x="4271300" y="2884300"/>
            <a:ext cx="4789073" cy="1475725"/>
          </a:xfrm>
          <a:prstGeom prst="rect">
            <a:avLst/>
          </a:prstGeom>
          <a:noFill/>
          <a:ln>
            <a:noFill/>
          </a:ln>
        </p:spPr>
      </p:pic>
      <p:pic>
        <p:nvPicPr>
          <p:cNvPr id="184" name="Google Shape;184;p30"/>
          <p:cNvPicPr preferRelativeResize="0"/>
          <p:nvPr/>
        </p:nvPicPr>
        <p:blipFill rotWithShape="1">
          <a:blip r:embed="rId7">
            <a:alphaModFix/>
          </a:blip>
          <a:srcRect b="5410" l="0" r="0" t="0"/>
          <a:stretch/>
        </p:blipFill>
        <p:spPr>
          <a:xfrm>
            <a:off x="6752875" y="1515875"/>
            <a:ext cx="2226800" cy="1696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Montserrat"/>
                <a:ea typeface="Montserrat"/>
                <a:cs typeface="Montserrat"/>
                <a:sym typeface="Montserrat"/>
              </a:rPr>
              <a:t>Tree 2 - </a:t>
            </a:r>
            <a:r>
              <a:rPr lang="en" sz="2000">
                <a:solidFill>
                  <a:schemeClr val="dk1"/>
                </a:solidFill>
                <a:highlight>
                  <a:srgbClr val="FFFFFF"/>
                </a:highlight>
                <a:latin typeface="Montserrat"/>
                <a:ea typeface="Montserrat"/>
                <a:cs typeface="Montserrat"/>
                <a:sym typeface="Montserrat"/>
              </a:rPr>
              <a:t>Based on LIMIT_BAL and Employment_Stat</a:t>
            </a:r>
            <a:r>
              <a:rPr lang="en" sz="2000">
                <a:solidFill>
                  <a:schemeClr val="dk1"/>
                </a:solidFill>
                <a:highlight>
                  <a:srgbClr val="FFFFFF"/>
                </a:highlight>
                <a:latin typeface="Montserrat"/>
                <a:ea typeface="Montserrat"/>
                <a:cs typeface="Montserrat"/>
                <a:sym typeface="Montserrat"/>
              </a:rPr>
              <a:t>us </a:t>
            </a:r>
            <a:endParaRPr sz="20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000000"/>
                </a:solidFill>
                <a:highlight>
                  <a:srgbClr val="FFFFFF"/>
                </a:highlight>
                <a:latin typeface="Arial"/>
                <a:ea typeface="Arial"/>
                <a:cs typeface="Arial"/>
                <a:sym typeface="Arial"/>
              </a:rPr>
              <a:t>					</a:t>
            </a:r>
            <a:endParaRPr sz="11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1100">
                <a:solidFill>
                  <a:srgbClr val="000000"/>
                </a:solidFill>
                <a:highlight>
                  <a:srgbClr val="FFFFFF"/>
                </a:highlight>
                <a:latin typeface="Arial"/>
                <a:ea typeface="Arial"/>
                <a:cs typeface="Arial"/>
                <a:sym typeface="Arial"/>
              </a:rPr>
              <a:t>				</a:t>
            </a:r>
            <a:endParaRPr sz="11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2500">
              <a:latin typeface="Montserrat"/>
              <a:ea typeface="Montserrat"/>
              <a:cs typeface="Montserrat"/>
              <a:sym typeface="Montserrat"/>
            </a:endParaRPr>
          </a:p>
        </p:txBody>
      </p:sp>
      <p:pic>
        <p:nvPicPr>
          <p:cNvPr id="190" name="Google Shape;190;p31"/>
          <p:cNvPicPr preferRelativeResize="0"/>
          <p:nvPr/>
        </p:nvPicPr>
        <p:blipFill>
          <a:blip r:embed="rId3">
            <a:alphaModFix/>
          </a:blip>
          <a:stretch>
            <a:fillRect/>
          </a:stretch>
        </p:blipFill>
        <p:spPr>
          <a:xfrm>
            <a:off x="4572000" y="1017725"/>
            <a:ext cx="2803325" cy="1468800"/>
          </a:xfrm>
          <a:prstGeom prst="rect">
            <a:avLst/>
          </a:prstGeom>
          <a:noFill/>
          <a:ln>
            <a:noFill/>
          </a:ln>
        </p:spPr>
      </p:pic>
      <p:pic>
        <p:nvPicPr>
          <p:cNvPr id="191" name="Google Shape;191;p31"/>
          <p:cNvPicPr preferRelativeResize="0"/>
          <p:nvPr/>
        </p:nvPicPr>
        <p:blipFill>
          <a:blip r:embed="rId4">
            <a:alphaModFix/>
          </a:blip>
          <a:stretch>
            <a:fillRect/>
          </a:stretch>
        </p:blipFill>
        <p:spPr>
          <a:xfrm>
            <a:off x="347425" y="899600"/>
            <a:ext cx="3769175" cy="3614526"/>
          </a:xfrm>
          <a:prstGeom prst="rect">
            <a:avLst/>
          </a:prstGeom>
          <a:noFill/>
          <a:ln>
            <a:noFill/>
          </a:ln>
        </p:spPr>
      </p:pic>
      <p:pic>
        <p:nvPicPr>
          <p:cNvPr id="192" name="Google Shape;192;p31"/>
          <p:cNvPicPr preferRelativeResize="0"/>
          <p:nvPr/>
        </p:nvPicPr>
        <p:blipFill>
          <a:blip r:embed="rId5">
            <a:alphaModFix/>
          </a:blip>
          <a:stretch>
            <a:fillRect/>
          </a:stretch>
        </p:blipFill>
        <p:spPr>
          <a:xfrm>
            <a:off x="4116600" y="3589725"/>
            <a:ext cx="4824777" cy="852125"/>
          </a:xfrm>
          <a:prstGeom prst="rect">
            <a:avLst/>
          </a:prstGeom>
          <a:noFill/>
          <a:ln>
            <a:noFill/>
          </a:ln>
        </p:spPr>
      </p:pic>
      <p:pic>
        <p:nvPicPr>
          <p:cNvPr id="193" name="Google Shape;193;p31"/>
          <p:cNvPicPr preferRelativeResize="0"/>
          <p:nvPr/>
        </p:nvPicPr>
        <p:blipFill>
          <a:blip r:embed="rId6">
            <a:alphaModFix/>
          </a:blip>
          <a:stretch>
            <a:fillRect/>
          </a:stretch>
        </p:blipFill>
        <p:spPr>
          <a:xfrm>
            <a:off x="7001272" y="1621375"/>
            <a:ext cx="2085400" cy="190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Montserrat"/>
                <a:ea typeface="Montserrat"/>
                <a:cs typeface="Montserrat"/>
                <a:sym typeface="Montserrat"/>
              </a:rPr>
              <a:t>Tree 3 - </a:t>
            </a:r>
            <a:r>
              <a:rPr lang="en" sz="2000">
                <a:solidFill>
                  <a:schemeClr val="dk1"/>
                </a:solidFill>
                <a:highlight>
                  <a:srgbClr val="FFFFFF"/>
                </a:highlight>
                <a:latin typeface="Montserrat"/>
                <a:ea typeface="Montserrat"/>
                <a:cs typeface="Montserrat"/>
                <a:sym typeface="Montserrat"/>
              </a:rPr>
              <a:t>Based on INCOME and Employment_Status</a:t>
            </a:r>
            <a:endParaRPr sz="2000">
              <a:solidFill>
                <a:schemeClr val="dk1"/>
              </a:solidFill>
              <a:latin typeface="Montserrat"/>
              <a:ea typeface="Montserrat"/>
              <a:cs typeface="Montserrat"/>
              <a:sym typeface="Montserrat"/>
            </a:endParaRPr>
          </a:p>
        </p:txBody>
      </p:sp>
      <p:pic>
        <p:nvPicPr>
          <p:cNvPr id="199" name="Google Shape;199;p32"/>
          <p:cNvPicPr preferRelativeResize="0"/>
          <p:nvPr/>
        </p:nvPicPr>
        <p:blipFill>
          <a:blip r:embed="rId3">
            <a:alphaModFix/>
          </a:blip>
          <a:stretch>
            <a:fillRect/>
          </a:stretch>
        </p:blipFill>
        <p:spPr>
          <a:xfrm>
            <a:off x="4510100" y="1017725"/>
            <a:ext cx="2990849" cy="1970100"/>
          </a:xfrm>
          <a:prstGeom prst="rect">
            <a:avLst/>
          </a:prstGeom>
          <a:noFill/>
          <a:ln>
            <a:noFill/>
          </a:ln>
        </p:spPr>
      </p:pic>
      <p:pic>
        <p:nvPicPr>
          <p:cNvPr id="200" name="Google Shape;200;p32"/>
          <p:cNvPicPr preferRelativeResize="0"/>
          <p:nvPr/>
        </p:nvPicPr>
        <p:blipFill rotWithShape="1">
          <a:blip r:embed="rId4">
            <a:alphaModFix/>
          </a:blip>
          <a:srcRect b="0" l="0" r="4333" t="0"/>
          <a:stretch/>
        </p:blipFill>
        <p:spPr>
          <a:xfrm>
            <a:off x="362525" y="920075"/>
            <a:ext cx="3718350" cy="3617675"/>
          </a:xfrm>
          <a:prstGeom prst="rect">
            <a:avLst/>
          </a:prstGeom>
          <a:noFill/>
          <a:ln>
            <a:noFill/>
          </a:ln>
        </p:spPr>
      </p:pic>
      <p:pic>
        <p:nvPicPr>
          <p:cNvPr id="201" name="Google Shape;201;p32"/>
          <p:cNvPicPr preferRelativeResize="0"/>
          <p:nvPr/>
        </p:nvPicPr>
        <p:blipFill>
          <a:blip r:embed="rId5">
            <a:alphaModFix/>
          </a:blip>
          <a:stretch>
            <a:fillRect/>
          </a:stretch>
        </p:blipFill>
        <p:spPr>
          <a:xfrm>
            <a:off x="4179098" y="3625076"/>
            <a:ext cx="4743298" cy="830850"/>
          </a:xfrm>
          <a:prstGeom prst="rect">
            <a:avLst/>
          </a:prstGeom>
          <a:noFill/>
          <a:ln>
            <a:noFill/>
          </a:ln>
        </p:spPr>
      </p:pic>
      <p:pic>
        <p:nvPicPr>
          <p:cNvPr id="202" name="Google Shape;202;p32"/>
          <p:cNvPicPr preferRelativeResize="0"/>
          <p:nvPr/>
        </p:nvPicPr>
        <p:blipFill>
          <a:blip r:embed="rId6">
            <a:alphaModFix/>
          </a:blip>
          <a:stretch>
            <a:fillRect/>
          </a:stretch>
        </p:blipFill>
        <p:spPr>
          <a:xfrm>
            <a:off x="6799700" y="1525600"/>
            <a:ext cx="2233525" cy="2066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COVID </a:t>
            </a:r>
            <a:r>
              <a:rPr lang="en" sz="2500"/>
              <a:t>Scenario</a:t>
            </a:r>
            <a:endParaRPr sz="2500"/>
          </a:p>
        </p:txBody>
      </p:sp>
      <p:sp>
        <p:nvSpPr>
          <p:cNvPr id="208" name="Google Shape;208;p33"/>
          <p:cNvSpPr txBox="1"/>
          <p:nvPr/>
        </p:nvSpPr>
        <p:spPr>
          <a:xfrm>
            <a:off x="407175" y="1073750"/>
            <a:ext cx="8585700" cy="762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solidFill>
                <a:srgbClr val="333333"/>
              </a:solidFill>
              <a:latin typeface="Montserrat"/>
              <a:ea typeface="Montserrat"/>
              <a:cs typeface="Montserrat"/>
              <a:sym typeface="Montserrat"/>
            </a:endParaRPr>
          </a:p>
        </p:txBody>
      </p:sp>
      <p:pic>
        <p:nvPicPr>
          <p:cNvPr id="209" name="Google Shape;209;p33"/>
          <p:cNvPicPr preferRelativeResize="0"/>
          <p:nvPr/>
        </p:nvPicPr>
        <p:blipFill>
          <a:blip r:embed="rId3">
            <a:alphaModFix/>
          </a:blip>
          <a:stretch>
            <a:fillRect/>
          </a:stretch>
        </p:blipFill>
        <p:spPr>
          <a:xfrm>
            <a:off x="2909350" y="1070275"/>
            <a:ext cx="3229588" cy="300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Montserrat"/>
                <a:ea typeface="Montserrat"/>
                <a:cs typeface="Montserrat"/>
                <a:sym typeface="Montserrat"/>
              </a:rPr>
              <a:t>Tr</a:t>
            </a:r>
            <a:r>
              <a:rPr lang="en" sz="2500">
                <a:solidFill>
                  <a:schemeClr val="dk1"/>
                </a:solidFill>
                <a:latin typeface="Montserrat"/>
                <a:ea typeface="Montserrat"/>
                <a:cs typeface="Montserrat"/>
                <a:sym typeface="Montserrat"/>
              </a:rPr>
              <a:t>ee 1 - </a:t>
            </a:r>
            <a:r>
              <a:rPr lang="en" sz="2000">
                <a:solidFill>
                  <a:schemeClr val="dk1"/>
                </a:solidFill>
                <a:highlight>
                  <a:srgbClr val="FFFFFF"/>
                </a:highlight>
                <a:latin typeface="Montserrat"/>
                <a:ea typeface="Montserrat"/>
                <a:cs typeface="Montserrat"/>
                <a:sym typeface="Montserrat"/>
              </a:rPr>
              <a:t>Splitting Based on LIMIT_BAL and INCOME </a:t>
            </a:r>
            <a:endParaRPr sz="20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2500">
                <a:solidFill>
                  <a:srgbClr val="000000"/>
                </a:solidFill>
                <a:highlight>
                  <a:srgbClr val="FFFFFF"/>
                </a:highlight>
                <a:latin typeface="Arial"/>
                <a:ea typeface="Arial"/>
                <a:cs typeface="Arial"/>
                <a:sym typeface="Arial"/>
              </a:rPr>
              <a:t>					</a:t>
            </a:r>
            <a:endParaRPr sz="25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2500">
                <a:solidFill>
                  <a:srgbClr val="000000"/>
                </a:solidFill>
                <a:highlight>
                  <a:srgbClr val="FFFFFF"/>
                </a:highlight>
                <a:latin typeface="Arial"/>
                <a:ea typeface="Arial"/>
                <a:cs typeface="Arial"/>
                <a:sym typeface="Arial"/>
              </a:rPr>
              <a:t>				</a:t>
            </a:r>
            <a:endParaRPr sz="25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2500">
                <a:solidFill>
                  <a:srgbClr val="000000"/>
                </a:solidFill>
                <a:highlight>
                  <a:srgbClr val="FFFFFF"/>
                </a:highlight>
                <a:latin typeface="Arial"/>
                <a:ea typeface="Arial"/>
                <a:cs typeface="Arial"/>
                <a:sym typeface="Arial"/>
              </a:rPr>
              <a:t>			</a:t>
            </a:r>
            <a:endParaRPr sz="25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2500">
                <a:solidFill>
                  <a:srgbClr val="000000"/>
                </a:solidFill>
                <a:latin typeface="Arial"/>
                <a:ea typeface="Arial"/>
                <a:cs typeface="Arial"/>
                <a:sym typeface="Arial"/>
              </a:rPr>
              <a:t>		</a:t>
            </a:r>
            <a:endParaRPr sz="2500">
              <a:solidFill>
                <a:srgbClr val="000000"/>
              </a:solidFill>
              <a:latin typeface="Arial"/>
              <a:ea typeface="Arial"/>
              <a:cs typeface="Arial"/>
              <a:sym typeface="Arial"/>
            </a:endParaRPr>
          </a:p>
          <a:p>
            <a:pPr indent="0" lvl="0" marL="0" rtl="0" algn="l">
              <a:spcBef>
                <a:spcPts val="0"/>
              </a:spcBef>
              <a:spcAft>
                <a:spcPts val="0"/>
              </a:spcAft>
              <a:buNone/>
            </a:pPr>
            <a:r>
              <a:t/>
            </a:r>
            <a:endParaRPr sz="2500">
              <a:latin typeface="Montserrat"/>
              <a:ea typeface="Montserrat"/>
              <a:cs typeface="Montserrat"/>
              <a:sym typeface="Montserrat"/>
            </a:endParaRPr>
          </a:p>
        </p:txBody>
      </p:sp>
      <p:pic>
        <p:nvPicPr>
          <p:cNvPr id="215" name="Google Shape;215;p34"/>
          <p:cNvPicPr preferRelativeResize="0"/>
          <p:nvPr/>
        </p:nvPicPr>
        <p:blipFill>
          <a:blip r:embed="rId3">
            <a:alphaModFix/>
          </a:blip>
          <a:stretch>
            <a:fillRect/>
          </a:stretch>
        </p:blipFill>
        <p:spPr>
          <a:xfrm>
            <a:off x="4358300" y="955475"/>
            <a:ext cx="3672900" cy="1803800"/>
          </a:xfrm>
          <a:prstGeom prst="rect">
            <a:avLst/>
          </a:prstGeom>
          <a:noFill/>
          <a:ln>
            <a:noFill/>
          </a:ln>
        </p:spPr>
      </p:pic>
      <p:pic>
        <p:nvPicPr>
          <p:cNvPr id="216" name="Google Shape;216;p34"/>
          <p:cNvPicPr preferRelativeResize="0"/>
          <p:nvPr/>
        </p:nvPicPr>
        <p:blipFill>
          <a:blip r:embed="rId4">
            <a:alphaModFix/>
          </a:blip>
          <a:stretch>
            <a:fillRect/>
          </a:stretch>
        </p:blipFill>
        <p:spPr>
          <a:xfrm>
            <a:off x="407175" y="955475"/>
            <a:ext cx="3990974" cy="3524337"/>
          </a:xfrm>
          <a:prstGeom prst="rect">
            <a:avLst/>
          </a:prstGeom>
          <a:noFill/>
          <a:ln>
            <a:noFill/>
          </a:ln>
        </p:spPr>
      </p:pic>
      <p:pic>
        <p:nvPicPr>
          <p:cNvPr id="217" name="Google Shape;217;p34"/>
          <p:cNvPicPr preferRelativeResize="0"/>
          <p:nvPr/>
        </p:nvPicPr>
        <p:blipFill>
          <a:blip r:embed="rId5">
            <a:alphaModFix/>
          </a:blip>
          <a:stretch>
            <a:fillRect/>
          </a:stretch>
        </p:blipFill>
        <p:spPr>
          <a:xfrm>
            <a:off x="4446975" y="3057875"/>
            <a:ext cx="4364476" cy="1316075"/>
          </a:xfrm>
          <a:prstGeom prst="rect">
            <a:avLst/>
          </a:prstGeom>
          <a:noFill/>
          <a:ln>
            <a:noFill/>
          </a:ln>
        </p:spPr>
      </p:pic>
      <p:pic>
        <p:nvPicPr>
          <p:cNvPr id="218" name="Google Shape;218;p34"/>
          <p:cNvPicPr preferRelativeResize="0"/>
          <p:nvPr/>
        </p:nvPicPr>
        <p:blipFill>
          <a:blip r:embed="rId6">
            <a:alphaModFix/>
          </a:blip>
          <a:stretch>
            <a:fillRect/>
          </a:stretch>
        </p:blipFill>
        <p:spPr>
          <a:xfrm>
            <a:off x="6662074" y="1438700"/>
            <a:ext cx="2314025" cy="189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Montserrat"/>
                <a:ea typeface="Montserrat"/>
                <a:cs typeface="Montserrat"/>
                <a:sym typeface="Montserrat"/>
              </a:rPr>
              <a:t>Tree 2 - </a:t>
            </a:r>
            <a:r>
              <a:rPr lang="en" sz="2000">
                <a:solidFill>
                  <a:schemeClr val="dk1"/>
                </a:solidFill>
                <a:highlight>
                  <a:srgbClr val="FFFFFF"/>
                </a:highlight>
                <a:latin typeface="Montserrat"/>
                <a:ea typeface="Montserrat"/>
                <a:cs typeface="Montserrat"/>
                <a:sym typeface="Montserrat"/>
              </a:rPr>
              <a:t>Based on LIMIT_BAL and Employment_Status </a:t>
            </a:r>
            <a:endParaRPr sz="20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000000"/>
                </a:solidFill>
                <a:highlight>
                  <a:srgbClr val="FFFFFF"/>
                </a:highlight>
                <a:latin typeface="Arial"/>
                <a:ea typeface="Arial"/>
                <a:cs typeface="Arial"/>
                <a:sym typeface="Arial"/>
              </a:rPr>
              <a:t>					</a:t>
            </a:r>
            <a:endParaRPr sz="11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1100">
                <a:solidFill>
                  <a:srgbClr val="000000"/>
                </a:solidFill>
                <a:highlight>
                  <a:srgbClr val="FFFFFF"/>
                </a:highlight>
                <a:latin typeface="Arial"/>
                <a:ea typeface="Arial"/>
                <a:cs typeface="Arial"/>
                <a:sym typeface="Arial"/>
              </a:rPr>
              <a:t>				</a:t>
            </a:r>
            <a:endParaRPr sz="11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2500">
              <a:latin typeface="Montserrat"/>
              <a:ea typeface="Montserrat"/>
              <a:cs typeface="Montserrat"/>
              <a:sym typeface="Montserrat"/>
            </a:endParaRPr>
          </a:p>
        </p:txBody>
      </p:sp>
      <p:pic>
        <p:nvPicPr>
          <p:cNvPr id="224" name="Google Shape;224;p35"/>
          <p:cNvPicPr preferRelativeResize="0"/>
          <p:nvPr/>
        </p:nvPicPr>
        <p:blipFill>
          <a:blip r:embed="rId3">
            <a:alphaModFix/>
          </a:blip>
          <a:stretch>
            <a:fillRect/>
          </a:stretch>
        </p:blipFill>
        <p:spPr>
          <a:xfrm>
            <a:off x="4572000" y="1070950"/>
            <a:ext cx="2536025" cy="1785125"/>
          </a:xfrm>
          <a:prstGeom prst="rect">
            <a:avLst/>
          </a:prstGeom>
          <a:noFill/>
          <a:ln>
            <a:noFill/>
          </a:ln>
        </p:spPr>
      </p:pic>
      <p:pic>
        <p:nvPicPr>
          <p:cNvPr id="225" name="Google Shape;225;p35"/>
          <p:cNvPicPr preferRelativeResize="0"/>
          <p:nvPr/>
        </p:nvPicPr>
        <p:blipFill>
          <a:blip r:embed="rId4">
            <a:alphaModFix/>
          </a:blip>
          <a:stretch>
            <a:fillRect/>
          </a:stretch>
        </p:blipFill>
        <p:spPr>
          <a:xfrm>
            <a:off x="407175" y="1017718"/>
            <a:ext cx="4171724" cy="3461407"/>
          </a:xfrm>
          <a:prstGeom prst="rect">
            <a:avLst/>
          </a:prstGeom>
          <a:noFill/>
          <a:ln>
            <a:noFill/>
          </a:ln>
        </p:spPr>
      </p:pic>
      <p:pic>
        <p:nvPicPr>
          <p:cNvPr id="226" name="Google Shape;226;p35"/>
          <p:cNvPicPr preferRelativeResize="0"/>
          <p:nvPr/>
        </p:nvPicPr>
        <p:blipFill>
          <a:blip r:embed="rId5">
            <a:alphaModFix/>
          </a:blip>
          <a:stretch>
            <a:fillRect/>
          </a:stretch>
        </p:blipFill>
        <p:spPr>
          <a:xfrm>
            <a:off x="4572000" y="3050925"/>
            <a:ext cx="4550777" cy="1343774"/>
          </a:xfrm>
          <a:prstGeom prst="rect">
            <a:avLst/>
          </a:prstGeom>
          <a:noFill/>
          <a:ln>
            <a:noFill/>
          </a:ln>
        </p:spPr>
      </p:pic>
      <p:pic>
        <p:nvPicPr>
          <p:cNvPr id="227" name="Google Shape;227;p35"/>
          <p:cNvPicPr preferRelativeResize="0"/>
          <p:nvPr/>
        </p:nvPicPr>
        <p:blipFill>
          <a:blip r:embed="rId6">
            <a:alphaModFix/>
          </a:blip>
          <a:stretch>
            <a:fillRect/>
          </a:stretch>
        </p:blipFill>
        <p:spPr>
          <a:xfrm>
            <a:off x="6937575" y="1509150"/>
            <a:ext cx="2046599" cy="1984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Montserrat"/>
                <a:ea typeface="Montserrat"/>
                <a:cs typeface="Montserrat"/>
                <a:sym typeface="Montserrat"/>
              </a:rPr>
              <a:t>Tree 3 - </a:t>
            </a:r>
            <a:r>
              <a:rPr lang="en" sz="2000">
                <a:solidFill>
                  <a:schemeClr val="dk1"/>
                </a:solidFill>
                <a:highlight>
                  <a:srgbClr val="FFFFFF"/>
                </a:highlight>
                <a:latin typeface="Montserrat"/>
                <a:ea typeface="Montserrat"/>
                <a:cs typeface="Montserrat"/>
                <a:sym typeface="Montserrat"/>
              </a:rPr>
              <a:t>Based on INCOME and Employment_Status</a:t>
            </a:r>
            <a:endParaRPr sz="2000">
              <a:solidFill>
                <a:schemeClr val="dk1"/>
              </a:solidFill>
              <a:latin typeface="Montserrat"/>
              <a:ea typeface="Montserrat"/>
              <a:cs typeface="Montserrat"/>
              <a:sym typeface="Montserrat"/>
            </a:endParaRPr>
          </a:p>
        </p:txBody>
      </p:sp>
      <p:pic>
        <p:nvPicPr>
          <p:cNvPr id="233" name="Google Shape;233;p36"/>
          <p:cNvPicPr preferRelativeResize="0"/>
          <p:nvPr/>
        </p:nvPicPr>
        <p:blipFill>
          <a:blip r:embed="rId3">
            <a:alphaModFix/>
          </a:blip>
          <a:stretch>
            <a:fillRect/>
          </a:stretch>
        </p:blipFill>
        <p:spPr>
          <a:xfrm>
            <a:off x="4510075" y="946925"/>
            <a:ext cx="2595024" cy="1794275"/>
          </a:xfrm>
          <a:prstGeom prst="rect">
            <a:avLst/>
          </a:prstGeom>
          <a:noFill/>
          <a:ln>
            <a:noFill/>
          </a:ln>
        </p:spPr>
      </p:pic>
      <p:pic>
        <p:nvPicPr>
          <p:cNvPr id="234" name="Google Shape;234;p36"/>
          <p:cNvPicPr preferRelativeResize="0"/>
          <p:nvPr/>
        </p:nvPicPr>
        <p:blipFill>
          <a:blip r:embed="rId4">
            <a:alphaModFix/>
          </a:blip>
          <a:stretch>
            <a:fillRect/>
          </a:stretch>
        </p:blipFill>
        <p:spPr>
          <a:xfrm>
            <a:off x="347425" y="946925"/>
            <a:ext cx="4008825" cy="3249661"/>
          </a:xfrm>
          <a:prstGeom prst="rect">
            <a:avLst/>
          </a:prstGeom>
          <a:noFill/>
          <a:ln>
            <a:noFill/>
          </a:ln>
        </p:spPr>
      </p:pic>
      <p:pic>
        <p:nvPicPr>
          <p:cNvPr id="235" name="Google Shape;235;p36"/>
          <p:cNvPicPr preferRelativeResize="0"/>
          <p:nvPr/>
        </p:nvPicPr>
        <p:blipFill>
          <a:blip r:embed="rId5">
            <a:alphaModFix/>
          </a:blip>
          <a:stretch>
            <a:fillRect/>
          </a:stretch>
        </p:blipFill>
        <p:spPr>
          <a:xfrm>
            <a:off x="4402902" y="2741198"/>
            <a:ext cx="4596498" cy="1546425"/>
          </a:xfrm>
          <a:prstGeom prst="rect">
            <a:avLst/>
          </a:prstGeom>
          <a:noFill/>
          <a:ln>
            <a:noFill/>
          </a:ln>
        </p:spPr>
      </p:pic>
      <p:pic>
        <p:nvPicPr>
          <p:cNvPr id="236" name="Google Shape;236;p36"/>
          <p:cNvPicPr preferRelativeResize="0"/>
          <p:nvPr/>
        </p:nvPicPr>
        <p:blipFill>
          <a:blip r:embed="rId6">
            <a:alphaModFix/>
          </a:blip>
          <a:stretch>
            <a:fillRect/>
          </a:stretch>
        </p:blipFill>
        <p:spPr>
          <a:xfrm>
            <a:off x="7023950" y="1146250"/>
            <a:ext cx="1975450" cy="1935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None/>
            </a:pPr>
            <a:r>
              <a:rPr lang="en" sz="2000">
                <a:solidFill>
                  <a:schemeClr val="dk1"/>
                </a:solidFill>
                <a:highlight>
                  <a:srgbClr val="FFFFFF"/>
                </a:highlight>
                <a:latin typeface="Montserrat"/>
                <a:ea typeface="Montserrat"/>
                <a:cs typeface="Montserrat"/>
                <a:sym typeface="Montserrat"/>
              </a:rPr>
              <a:t>Final Model Prediction</a:t>
            </a:r>
            <a:endParaRPr sz="1500">
              <a:solidFill>
                <a:srgbClr val="1F1F1F"/>
              </a:solidFill>
              <a:highlight>
                <a:srgbClr val="FFFFFF"/>
              </a:highlight>
              <a:latin typeface="Montserrat"/>
              <a:ea typeface="Montserrat"/>
              <a:cs typeface="Montserrat"/>
              <a:sym typeface="Montserrat"/>
            </a:endParaRPr>
          </a:p>
          <a:p>
            <a:pPr indent="0" lvl="0" marL="457200" rtl="0" algn="l">
              <a:lnSpc>
                <a:spcPct val="115000"/>
              </a:lnSpc>
              <a:spcBef>
                <a:spcPts val="700"/>
              </a:spcBef>
              <a:spcAft>
                <a:spcPts val="0"/>
              </a:spcAft>
              <a:buNone/>
            </a:pPr>
            <a:r>
              <a:t/>
            </a:r>
            <a:endParaRPr sz="1200">
              <a:solidFill>
                <a:srgbClr val="1F1F1F"/>
              </a:solidFill>
              <a:highlight>
                <a:srgbClr val="FFFFFF"/>
              </a:highlight>
              <a:latin typeface="Montserrat"/>
              <a:ea typeface="Montserrat"/>
              <a:cs typeface="Montserrat"/>
              <a:sym typeface="Montserrat"/>
            </a:endParaRPr>
          </a:p>
          <a:p>
            <a:pPr indent="0" lvl="0" marL="457200" rtl="0" algn="l">
              <a:lnSpc>
                <a:spcPct val="115000"/>
              </a:lnSpc>
              <a:spcBef>
                <a:spcPts val="600"/>
              </a:spcBef>
              <a:spcAft>
                <a:spcPts val="0"/>
              </a:spcAft>
              <a:buNone/>
            </a:pPr>
            <a:r>
              <a:t/>
            </a:r>
            <a:endParaRPr sz="1200">
              <a:solidFill>
                <a:srgbClr val="1F1F1F"/>
              </a:solidFill>
              <a:highlight>
                <a:srgbClr val="FFFFFF"/>
              </a:highlight>
              <a:latin typeface="Montserrat"/>
              <a:ea typeface="Montserrat"/>
              <a:cs typeface="Montserrat"/>
              <a:sym typeface="Montserrat"/>
            </a:endParaRPr>
          </a:p>
          <a:p>
            <a:pPr indent="0" lvl="0" marL="457200" rtl="0" algn="l">
              <a:lnSpc>
                <a:spcPct val="115000"/>
              </a:lnSpc>
              <a:spcBef>
                <a:spcPts val="600"/>
              </a:spcBef>
              <a:spcAft>
                <a:spcPts val="0"/>
              </a:spcAft>
              <a:buNone/>
            </a:pPr>
            <a:r>
              <a:t/>
            </a:r>
            <a:endParaRPr sz="1200">
              <a:solidFill>
                <a:srgbClr val="1F1F1F"/>
              </a:solidFill>
              <a:highlight>
                <a:srgbClr val="FFFFFF"/>
              </a:highlight>
              <a:latin typeface="Montserrat"/>
              <a:ea typeface="Montserrat"/>
              <a:cs typeface="Montserrat"/>
              <a:sym typeface="Montserrat"/>
            </a:endParaRPr>
          </a:p>
          <a:p>
            <a:pPr indent="0" lvl="0" marL="0" rtl="0" algn="l">
              <a:lnSpc>
                <a:spcPct val="115000"/>
              </a:lnSpc>
              <a:spcBef>
                <a:spcPts val="600"/>
              </a:spcBef>
              <a:spcAft>
                <a:spcPts val="0"/>
              </a:spcAft>
              <a:buNone/>
            </a:pPr>
            <a:r>
              <a:rPr lang="en" sz="1500">
                <a:solidFill>
                  <a:srgbClr val="1F1F1F"/>
                </a:solidFill>
                <a:highlight>
                  <a:srgbClr val="FFFFFF"/>
                </a:highlight>
                <a:latin typeface="Montserrat"/>
                <a:ea typeface="Montserrat"/>
                <a:cs typeface="Montserrat"/>
                <a:sym typeface="Montserrat"/>
              </a:rPr>
              <a:t>For </a:t>
            </a:r>
            <a:r>
              <a:rPr lang="en" sz="1500">
                <a:solidFill>
                  <a:srgbClr val="1F1F1F"/>
                </a:solidFill>
                <a:highlight>
                  <a:srgbClr val="FFFFFF"/>
                </a:highlight>
                <a:latin typeface="Montserrat"/>
                <a:ea typeface="Montserrat"/>
                <a:cs typeface="Montserrat"/>
                <a:sym typeface="Montserrat"/>
              </a:rPr>
              <a:t>each</a:t>
            </a:r>
            <a:r>
              <a:rPr lang="en" sz="1500">
                <a:solidFill>
                  <a:srgbClr val="1F1F1F"/>
                </a:solidFill>
                <a:highlight>
                  <a:srgbClr val="FFFFFF"/>
                </a:highlight>
                <a:latin typeface="Montserrat"/>
                <a:ea typeface="Montserrat"/>
                <a:cs typeface="Montserrat"/>
                <a:sym typeface="Montserrat"/>
              </a:rPr>
              <a:t> scenario:</a:t>
            </a:r>
            <a:endParaRPr sz="1500">
              <a:solidFill>
                <a:srgbClr val="1F1F1F"/>
              </a:solidFill>
              <a:highlight>
                <a:srgbClr val="FFFFFF"/>
              </a:highlight>
              <a:latin typeface="Montserrat"/>
              <a:ea typeface="Montserrat"/>
              <a:cs typeface="Montserrat"/>
              <a:sym typeface="Montserrat"/>
            </a:endParaRPr>
          </a:p>
          <a:p>
            <a:pPr indent="0" lvl="0" marL="0" rtl="0" algn="l">
              <a:lnSpc>
                <a:spcPct val="115000"/>
              </a:lnSpc>
              <a:spcBef>
                <a:spcPts val="600"/>
              </a:spcBef>
              <a:spcAft>
                <a:spcPts val="0"/>
              </a:spcAft>
              <a:buNone/>
            </a:pPr>
            <a:br>
              <a:rPr lang="en" sz="1500">
                <a:solidFill>
                  <a:srgbClr val="1F1F1F"/>
                </a:solidFill>
                <a:highlight>
                  <a:srgbClr val="FFFFFF"/>
                </a:highlight>
                <a:latin typeface="Montserrat"/>
                <a:ea typeface="Montserrat"/>
                <a:cs typeface="Montserrat"/>
                <a:sym typeface="Montserrat"/>
              </a:rPr>
            </a:br>
            <a:r>
              <a:rPr lang="en" sz="1500">
                <a:solidFill>
                  <a:srgbClr val="1F1F1F"/>
                </a:solidFill>
                <a:highlight>
                  <a:srgbClr val="FFFFFF"/>
                </a:highlight>
                <a:latin typeface="Montserrat"/>
                <a:ea typeface="Montserrat"/>
                <a:cs typeface="Montserrat"/>
                <a:sym typeface="Montserrat"/>
              </a:rPr>
              <a:t>Combine predictions from all </a:t>
            </a:r>
            <a:r>
              <a:rPr b="1" lang="en" sz="1500">
                <a:solidFill>
                  <a:srgbClr val="1F1F1F"/>
                </a:solidFill>
                <a:highlight>
                  <a:srgbClr val="FFFFFF"/>
                </a:highlight>
                <a:latin typeface="Montserrat"/>
                <a:ea typeface="Montserrat"/>
                <a:cs typeface="Montserrat"/>
                <a:sym typeface="Montserrat"/>
              </a:rPr>
              <a:t>3 trees</a:t>
            </a:r>
            <a:r>
              <a:rPr lang="en" sz="1500">
                <a:solidFill>
                  <a:srgbClr val="1F1F1F"/>
                </a:solidFill>
                <a:highlight>
                  <a:srgbClr val="FFFFFF"/>
                </a:highlight>
                <a:latin typeface="Montserrat"/>
                <a:ea typeface="Montserrat"/>
                <a:cs typeface="Montserrat"/>
                <a:sym typeface="Montserrat"/>
              </a:rPr>
              <a:t> using </a:t>
            </a:r>
            <a:r>
              <a:rPr b="1" lang="en" sz="1500">
                <a:solidFill>
                  <a:srgbClr val="1F1F1F"/>
                </a:solidFill>
                <a:highlight>
                  <a:srgbClr val="FFFFFF"/>
                </a:highlight>
                <a:latin typeface="Montserrat"/>
                <a:ea typeface="Montserrat"/>
                <a:cs typeface="Montserrat"/>
                <a:sym typeface="Montserrat"/>
              </a:rPr>
              <a:t>majority voting</a:t>
            </a:r>
            <a:r>
              <a:rPr lang="en" sz="1500">
                <a:solidFill>
                  <a:srgbClr val="1F1F1F"/>
                </a:solidFill>
                <a:highlight>
                  <a:srgbClr val="FFFFFF"/>
                </a:highlight>
                <a:latin typeface="Montserrat"/>
                <a:ea typeface="Montserrat"/>
                <a:cs typeface="Montserrat"/>
                <a:sym typeface="Montserrat"/>
              </a:rPr>
              <a:t>.</a:t>
            </a:r>
            <a:endParaRPr sz="1500">
              <a:solidFill>
                <a:srgbClr val="1F1F1F"/>
              </a:solidFill>
              <a:highlight>
                <a:srgbClr val="FFFFFF"/>
              </a:highlight>
              <a:latin typeface="Montserrat"/>
              <a:ea typeface="Montserrat"/>
              <a:cs typeface="Montserrat"/>
              <a:sym typeface="Montserrat"/>
            </a:endParaRPr>
          </a:p>
          <a:p>
            <a:pPr indent="0" lvl="0" marL="0" rtl="0" algn="l">
              <a:spcBef>
                <a:spcPts val="500"/>
              </a:spcBef>
              <a:spcAft>
                <a:spcPts val="0"/>
              </a:spcAft>
              <a:buNone/>
            </a:pPr>
            <a:r>
              <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Discussion &amp; Future Extension</a:t>
            </a:r>
            <a:endParaRPr sz="2500"/>
          </a:p>
        </p:txBody>
      </p:sp>
      <p:sp>
        <p:nvSpPr>
          <p:cNvPr id="247" name="Google Shape;247;p38"/>
          <p:cNvSpPr txBox="1"/>
          <p:nvPr/>
        </p:nvSpPr>
        <p:spPr>
          <a:xfrm>
            <a:off x="697025" y="1017725"/>
            <a:ext cx="4974600" cy="315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latin typeface="Montserrat"/>
                <a:ea typeface="Montserrat"/>
                <a:cs typeface="Montserrat"/>
                <a:sym typeface="Montserrat"/>
              </a:rPr>
              <a:t>Scenario: Normal</a:t>
            </a:r>
            <a:endParaRPr sz="1200">
              <a:solidFill>
                <a:srgbClr val="666666"/>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200">
                <a:latin typeface="Montserrat"/>
                <a:ea typeface="Montserrat"/>
                <a:cs typeface="Montserrat"/>
                <a:sym typeface="Montserrat"/>
              </a:rPr>
              <a:t>Observations:</a:t>
            </a:r>
            <a:endParaRPr sz="1200">
              <a:latin typeface="Montserrat"/>
              <a:ea typeface="Montserrat"/>
              <a:cs typeface="Montserrat"/>
              <a:sym typeface="Montserrat"/>
            </a:endParaRPr>
          </a:p>
          <a:p>
            <a:pPr indent="-304800" lvl="0" marL="457200" rtl="0" algn="l">
              <a:lnSpc>
                <a:spcPct val="115000"/>
              </a:lnSpc>
              <a:spcBef>
                <a:spcPts val="1200"/>
              </a:spcBef>
              <a:spcAft>
                <a:spcPts val="0"/>
              </a:spcAft>
              <a:buSzPts val="1200"/>
              <a:buFont typeface="Montserrat"/>
              <a:buChar char="●"/>
            </a:pPr>
            <a:r>
              <a:rPr lang="en" sz="1200">
                <a:latin typeface="Montserrat"/>
                <a:ea typeface="Montserrat"/>
                <a:cs typeface="Montserrat"/>
                <a:sym typeface="Montserrat"/>
              </a:rPr>
              <a:t>The model performs very well for predicting Non-Defaults (Class 0), achieving high precision, recall, and F1-score.</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imbalance in class distribution (28 vs 2) likely caused the model to focus heavily on the majority class, ignoring the minority class entirely.</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High accuracy (93.33%) is misleading since it reflects success in predicting the majority class but fails for the minority class.</a:t>
            </a:r>
            <a:endParaRPr sz="13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Discussion &amp; </a:t>
            </a:r>
            <a:r>
              <a:rPr lang="en" sz="2500"/>
              <a:t>Future </a:t>
            </a:r>
            <a:r>
              <a:rPr lang="en" sz="2500"/>
              <a:t>Extension</a:t>
            </a:r>
            <a:endParaRPr sz="2500"/>
          </a:p>
        </p:txBody>
      </p:sp>
      <p:sp>
        <p:nvSpPr>
          <p:cNvPr id="253" name="Google Shape;253;p39"/>
          <p:cNvSpPr txBox="1"/>
          <p:nvPr/>
        </p:nvSpPr>
        <p:spPr>
          <a:xfrm>
            <a:off x="697025" y="1017725"/>
            <a:ext cx="4974600" cy="315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latin typeface="Montserrat"/>
                <a:ea typeface="Montserrat"/>
                <a:cs typeface="Montserrat"/>
                <a:sym typeface="Montserrat"/>
              </a:rPr>
              <a:t>Scenario: COVID</a:t>
            </a:r>
            <a:endParaRPr sz="1200">
              <a:solidFill>
                <a:srgbClr val="666666"/>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200">
                <a:latin typeface="Montserrat"/>
                <a:ea typeface="Montserrat"/>
                <a:cs typeface="Montserrat"/>
                <a:sym typeface="Montserrat"/>
              </a:rPr>
              <a:t>Observations:</a:t>
            </a:r>
            <a:endParaRPr sz="1200">
              <a:latin typeface="Montserrat"/>
              <a:ea typeface="Montserrat"/>
              <a:cs typeface="Montserrat"/>
              <a:sym typeface="Montserrat"/>
            </a:endParaRPr>
          </a:p>
          <a:p>
            <a:pPr indent="-304800" lvl="0" marL="457200" rtl="0" algn="l">
              <a:lnSpc>
                <a:spcPct val="115000"/>
              </a:lnSpc>
              <a:spcBef>
                <a:spcPts val="1200"/>
              </a:spcBef>
              <a:spcAft>
                <a:spcPts val="0"/>
              </a:spcAft>
              <a:buSzPts val="1200"/>
              <a:buFont typeface="Montserrat"/>
              <a:buChar char="●"/>
            </a:pPr>
            <a:r>
              <a:rPr lang="en" sz="1200">
                <a:latin typeface="Montserrat"/>
                <a:ea typeface="Montserrat"/>
                <a:cs typeface="Montserrat"/>
                <a:sym typeface="Montserrat"/>
              </a:rPr>
              <a:t>The model performs poorly overall, with 53.33% accuracy.</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Similar to the Normal scenario, it predicts Non-Defaults (Class 0) reasonably well.</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performance drop in this scenario suggests that economic instability during COVID likely introduced higher variability and made predictions more challenging.</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class imbalance (16 vs 14) is less severe compared to the Normal scenario, yet the model struggles with defaults due to lack of robust handling for class imbalance.</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What is Scenario Analysis ?</a:t>
            </a:r>
            <a:endParaRPr sz="2500"/>
          </a:p>
        </p:txBody>
      </p:sp>
      <p:sp>
        <p:nvSpPr>
          <p:cNvPr id="128" name="Google Shape;128;p22"/>
          <p:cNvSpPr txBox="1"/>
          <p:nvPr/>
        </p:nvSpPr>
        <p:spPr>
          <a:xfrm>
            <a:off x="697025" y="1201750"/>
            <a:ext cx="7827300" cy="29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33333"/>
                </a:solidFill>
                <a:latin typeface="Montserrat"/>
                <a:ea typeface="Montserrat"/>
                <a:cs typeface="Montserrat"/>
                <a:sym typeface="Montserrat"/>
              </a:rPr>
              <a:t>·</a:t>
            </a:r>
            <a:r>
              <a:rPr lang="en" sz="2200">
                <a:solidFill>
                  <a:srgbClr val="333333"/>
                </a:solidFill>
                <a:latin typeface="Montserrat"/>
                <a:ea typeface="Montserrat"/>
                <a:cs typeface="Montserrat"/>
                <a:sym typeface="Montserrat"/>
              </a:rPr>
              <a:t> </a:t>
            </a:r>
            <a:r>
              <a:rPr lang="en" sz="2200">
                <a:latin typeface="Montserrat"/>
                <a:ea typeface="Montserrat"/>
                <a:cs typeface="Montserrat"/>
                <a:sym typeface="Montserrat"/>
              </a:rPr>
              <a:t>A </a:t>
            </a:r>
            <a:r>
              <a:rPr lang="en" sz="2200">
                <a:latin typeface="Montserrat"/>
                <a:ea typeface="Montserrat"/>
                <a:cs typeface="Montserrat"/>
                <a:sym typeface="Montserrat"/>
              </a:rPr>
              <a:t>strategic planning tool that explores multiple possible future outcomes by evaluating alternative scenarios </a:t>
            </a:r>
            <a:endParaRPr sz="2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550">
              <a:solidFill>
                <a:schemeClr val="dk1"/>
              </a:solidFill>
            </a:endParaRPr>
          </a:p>
          <a:p>
            <a:pPr indent="0" lvl="0" marL="0" rtl="0" algn="l">
              <a:spcBef>
                <a:spcPts val="0"/>
              </a:spcBef>
              <a:spcAft>
                <a:spcPts val="0"/>
              </a:spcAft>
              <a:buNone/>
            </a:pPr>
            <a:r>
              <a:rPr b="1" lang="en" sz="2200">
                <a:solidFill>
                  <a:srgbClr val="333333"/>
                </a:solidFill>
                <a:latin typeface="Montserrat"/>
                <a:ea typeface="Montserrat"/>
                <a:cs typeface="Montserrat"/>
                <a:sym typeface="Montserrat"/>
              </a:rPr>
              <a:t>·</a:t>
            </a:r>
            <a:r>
              <a:rPr lang="en" sz="2200">
                <a:solidFill>
                  <a:srgbClr val="333333"/>
                </a:solidFill>
                <a:latin typeface="Montserrat"/>
                <a:ea typeface="Montserrat"/>
                <a:cs typeface="Montserrat"/>
                <a:sym typeface="Montserrat"/>
              </a:rPr>
              <a:t> </a:t>
            </a:r>
            <a:r>
              <a:rPr lang="en" sz="2200">
                <a:latin typeface="Montserrat"/>
                <a:ea typeface="Montserrat"/>
                <a:cs typeface="Montserrat"/>
                <a:sym typeface="Montserrat"/>
              </a:rPr>
              <a:t>Application in Credit Risk Assessment</a:t>
            </a:r>
            <a:endParaRPr sz="2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550">
              <a:solidFill>
                <a:schemeClr val="dk1"/>
              </a:solidFill>
            </a:endParaRPr>
          </a:p>
          <a:p>
            <a:pPr indent="0" lvl="0" marL="0" rtl="0" algn="l">
              <a:spcBef>
                <a:spcPts val="0"/>
              </a:spcBef>
              <a:spcAft>
                <a:spcPts val="0"/>
              </a:spcAft>
              <a:buNone/>
            </a:pPr>
            <a:r>
              <a:rPr b="1" lang="en" sz="2200">
                <a:solidFill>
                  <a:srgbClr val="333333"/>
                </a:solidFill>
                <a:latin typeface="Montserrat"/>
                <a:ea typeface="Montserrat"/>
                <a:cs typeface="Montserrat"/>
                <a:sym typeface="Montserrat"/>
              </a:rPr>
              <a:t>·</a:t>
            </a:r>
            <a:r>
              <a:rPr lang="en" sz="2200">
                <a:solidFill>
                  <a:srgbClr val="333333"/>
                </a:solidFill>
                <a:latin typeface="Montserrat"/>
                <a:ea typeface="Montserrat"/>
                <a:cs typeface="Montserrat"/>
                <a:sym typeface="Montserrat"/>
              </a:rPr>
              <a:t> Purpose</a:t>
            </a:r>
            <a:endParaRPr sz="2200">
              <a:solidFill>
                <a:srgbClr val="333333"/>
              </a:solidFill>
              <a:latin typeface="Montserrat"/>
              <a:ea typeface="Montserrat"/>
              <a:cs typeface="Montserrat"/>
              <a:sym typeface="Montserrat"/>
            </a:endParaRPr>
          </a:p>
          <a:p>
            <a:pPr indent="-323850" lvl="0" marL="457200" rtl="0" algn="l">
              <a:lnSpc>
                <a:spcPct val="115000"/>
              </a:lnSpc>
              <a:spcBef>
                <a:spcPts val="1200"/>
              </a:spcBef>
              <a:spcAft>
                <a:spcPts val="0"/>
              </a:spcAft>
              <a:buClr>
                <a:schemeClr val="dk1"/>
              </a:buClr>
              <a:buSzPts val="1500"/>
              <a:buChar char="-"/>
            </a:pPr>
            <a:r>
              <a:rPr lang="en" sz="1500">
                <a:solidFill>
                  <a:schemeClr val="dk1"/>
                </a:solidFill>
              </a:rPr>
              <a:t>Enhance institutional resilience through proactive risk identification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Calculate potential losses and determine capital reserve requirements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Support strategic decision-making during economic uncertainty</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Discussion &amp; Future Extension</a:t>
            </a:r>
            <a:endParaRPr sz="2500"/>
          </a:p>
        </p:txBody>
      </p:sp>
      <p:sp>
        <p:nvSpPr>
          <p:cNvPr id="259" name="Google Shape;259;p40"/>
          <p:cNvSpPr txBox="1"/>
          <p:nvPr/>
        </p:nvSpPr>
        <p:spPr>
          <a:xfrm>
            <a:off x="484225" y="993600"/>
            <a:ext cx="4974600" cy="3156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2000">
                <a:solidFill>
                  <a:srgbClr val="57068C"/>
                </a:solidFill>
                <a:latin typeface="Montserrat"/>
                <a:ea typeface="Montserrat"/>
                <a:cs typeface="Montserrat"/>
                <a:sym typeface="Montserrat"/>
              </a:rPr>
              <a:t>How to Improve?</a:t>
            </a:r>
            <a:endParaRPr sz="2000">
              <a:solidFill>
                <a:srgbClr val="57068C"/>
              </a:solidFill>
              <a:latin typeface="Montserrat"/>
              <a:ea typeface="Montserrat"/>
              <a:cs typeface="Montserrat"/>
              <a:sym typeface="Montserrat"/>
            </a:endParaRPr>
          </a:p>
          <a:p>
            <a:pPr indent="0" lvl="0" marL="0" rtl="0" algn="l">
              <a:lnSpc>
                <a:spcPct val="150000"/>
              </a:lnSpc>
              <a:spcBef>
                <a:spcPts val="1200"/>
              </a:spcBef>
              <a:spcAft>
                <a:spcPts val="0"/>
              </a:spcAft>
              <a:buNone/>
            </a:pPr>
            <a:r>
              <a:rPr lang="en" sz="2000">
                <a:solidFill>
                  <a:srgbClr val="333333"/>
                </a:solidFill>
                <a:latin typeface="Montserrat"/>
                <a:ea typeface="Montserrat"/>
                <a:cs typeface="Montserrat"/>
                <a:sym typeface="Montserrat"/>
              </a:rPr>
              <a:t>Include more features</a:t>
            </a:r>
            <a:endParaRPr sz="2000">
              <a:solidFill>
                <a:srgbClr val="333333"/>
              </a:solidFill>
              <a:latin typeface="Montserrat"/>
              <a:ea typeface="Montserrat"/>
              <a:cs typeface="Montserrat"/>
              <a:sym typeface="Montserrat"/>
            </a:endParaRPr>
          </a:p>
          <a:p>
            <a:pPr indent="0" lvl="0" marL="0" rtl="0" algn="l">
              <a:lnSpc>
                <a:spcPct val="150000"/>
              </a:lnSpc>
              <a:spcBef>
                <a:spcPts val="1200"/>
              </a:spcBef>
              <a:spcAft>
                <a:spcPts val="0"/>
              </a:spcAft>
              <a:buNone/>
            </a:pPr>
            <a:r>
              <a:rPr lang="en" sz="2000">
                <a:solidFill>
                  <a:srgbClr val="333333"/>
                </a:solidFill>
                <a:latin typeface="Montserrat"/>
                <a:ea typeface="Montserrat"/>
                <a:cs typeface="Montserrat"/>
                <a:sym typeface="Montserrat"/>
              </a:rPr>
              <a:t>Perform stress tests</a:t>
            </a:r>
            <a:endParaRPr sz="2000">
              <a:solidFill>
                <a:srgbClr val="333333"/>
              </a:solidFill>
              <a:latin typeface="Montserrat"/>
              <a:ea typeface="Montserrat"/>
              <a:cs typeface="Montserrat"/>
              <a:sym typeface="Montserrat"/>
            </a:endParaRPr>
          </a:p>
          <a:p>
            <a:pPr indent="0" lvl="0" marL="0" rtl="0" algn="l">
              <a:lnSpc>
                <a:spcPct val="150000"/>
              </a:lnSpc>
              <a:spcBef>
                <a:spcPts val="1200"/>
              </a:spcBef>
              <a:spcAft>
                <a:spcPts val="0"/>
              </a:spcAft>
              <a:buNone/>
            </a:pPr>
            <a:r>
              <a:rPr lang="en" sz="2000">
                <a:solidFill>
                  <a:srgbClr val="333333"/>
                </a:solidFill>
                <a:latin typeface="Montserrat"/>
                <a:ea typeface="Montserrat"/>
                <a:cs typeface="Montserrat"/>
                <a:sym typeface="Montserrat"/>
              </a:rPr>
              <a:t>Feature Engineering</a:t>
            </a:r>
            <a:endParaRPr sz="2000">
              <a:solidFill>
                <a:srgbClr val="333333"/>
              </a:solidFill>
              <a:latin typeface="Montserrat"/>
              <a:ea typeface="Montserrat"/>
              <a:cs typeface="Montserrat"/>
              <a:sym typeface="Montserrat"/>
            </a:endParaRPr>
          </a:p>
          <a:p>
            <a:pPr indent="0" lvl="0" marL="0" rtl="0" algn="l">
              <a:lnSpc>
                <a:spcPct val="150000"/>
              </a:lnSpc>
              <a:spcBef>
                <a:spcPts val="1200"/>
              </a:spcBef>
              <a:spcAft>
                <a:spcPts val="0"/>
              </a:spcAft>
              <a:buNone/>
            </a:pPr>
            <a:r>
              <a:rPr lang="en" sz="2000">
                <a:solidFill>
                  <a:srgbClr val="333333"/>
                </a:solidFill>
                <a:latin typeface="Montserrat"/>
                <a:ea typeface="Montserrat"/>
                <a:cs typeface="Montserrat"/>
                <a:sym typeface="Montserrat"/>
              </a:rPr>
              <a:t>Use advanced models (eg. XGBoost)</a:t>
            </a:r>
            <a:endParaRPr sz="2000">
              <a:solidFill>
                <a:srgbClr val="33333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59550" y="2285400"/>
            <a:ext cx="84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Conclusion</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2174150" y="2042100"/>
            <a:ext cx="4560000" cy="10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Thank you</a:t>
            </a:r>
            <a:endParaRPr sz="4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Current approach &amp; Limitations</a:t>
            </a:r>
            <a:endParaRPr sz="2500"/>
          </a:p>
        </p:txBody>
      </p:sp>
      <p:sp>
        <p:nvSpPr>
          <p:cNvPr id="134" name="Google Shape;134;p23"/>
          <p:cNvSpPr txBox="1"/>
          <p:nvPr/>
        </p:nvSpPr>
        <p:spPr>
          <a:xfrm>
            <a:off x="697025" y="1201750"/>
            <a:ext cx="7827300" cy="29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33333"/>
                </a:solidFill>
                <a:latin typeface="Montserrat"/>
                <a:ea typeface="Montserrat"/>
                <a:cs typeface="Montserrat"/>
                <a:sym typeface="Montserrat"/>
              </a:rPr>
              <a:t>·</a:t>
            </a:r>
            <a:r>
              <a:rPr lang="en" sz="2200">
                <a:solidFill>
                  <a:srgbClr val="333333"/>
                </a:solidFill>
                <a:latin typeface="Montserrat"/>
                <a:ea typeface="Montserrat"/>
                <a:cs typeface="Montserrat"/>
                <a:sym typeface="Montserrat"/>
              </a:rPr>
              <a:t> Predefined economic scenarios or stress tests</a:t>
            </a:r>
            <a:endParaRPr sz="2200">
              <a:solidFill>
                <a:srgbClr val="333333"/>
              </a:solidFill>
              <a:latin typeface="Montserrat"/>
              <a:ea typeface="Montserrat"/>
              <a:cs typeface="Montserrat"/>
              <a:sym typeface="Montserrat"/>
            </a:endParaRPr>
          </a:p>
          <a:p>
            <a:pPr indent="-327025" lvl="0" marL="457200" rtl="0" algn="l">
              <a:spcBef>
                <a:spcPts val="0"/>
              </a:spcBef>
              <a:spcAft>
                <a:spcPts val="0"/>
              </a:spcAft>
              <a:buClr>
                <a:schemeClr val="dk1"/>
              </a:buClr>
              <a:buSzPts val="1550"/>
              <a:buChar char="-"/>
            </a:pPr>
            <a:r>
              <a:rPr lang="en" sz="1550">
                <a:solidFill>
                  <a:schemeClr val="dk1"/>
                </a:solidFill>
              </a:rPr>
              <a:t>Heavily depend on Historical Trends and Fixed Assumptions</a:t>
            </a:r>
            <a:endParaRPr sz="1550">
              <a:solidFill>
                <a:schemeClr val="dk1"/>
              </a:solidFill>
            </a:endParaRPr>
          </a:p>
          <a:p>
            <a:pPr indent="-327025" lvl="0" marL="457200" rtl="0" algn="l">
              <a:spcBef>
                <a:spcPts val="0"/>
              </a:spcBef>
              <a:spcAft>
                <a:spcPts val="0"/>
              </a:spcAft>
              <a:buClr>
                <a:schemeClr val="dk1"/>
              </a:buClr>
              <a:buSzPts val="1550"/>
              <a:buChar char="-"/>
            </a:pPr>
            <a:r>
              <a:rPr lang="en" sz="1550">
                <a:solidFill>
                  <a:schemeClr val="dk1"/>
                </a:solidFill>
              </a:rPr>
              <a:t>Shaped by the Biases of the designers</a:t>
            </a:r>
            <a:endParaRPr sz="1550">
              <a:solidFill>
                <a:schemeClr val="dk1"/>
              </a:solidFill>
            </a:endParaRPr>
          </a:p>
          <a:p>
            <a:pPr indent="0" lvl="0" marL="457200" rtl="0" algn="l">
              <a:spcBef>
                <a:spcPts val="0"/>
              </a:spcBef>
              <a:spcAft>
                <a:spcPts val="0"/>
              </a:spcAft>
              <a:buNone/>
            </a:pPr>
            <a:r>
              <a:t/>
            </a:r>
            <a:endParaRPr sz="1550">
              <a:solidFill>
                <a:schemeClr val="dk1"/>
              </a:solidFill>
            </a:endParaRPr>
          </a:p>
          <a:p>
            <a:pPr indent="0" lvl="0" marL="0" rtl="0" algn="l">
              <a:spcBef>
                <a:spcPts val="0"/>
              </a:spcBef>
              <a:spcAft>
                <a:spcPts val="0"/>
              </a:spcAft>
              <a:buNone/>
            </a:pPr>
            <a:r>
              <a:rPr b="1" lang="en" sz="2200">
                <a:solidFill>
                  <a:srgbClr val="333333"/>
                </a:solidFill>
                <a:latin typeface="Montserrat"/>
                <a:ea typeface="Montserrat"/>
                <a:cs typeface="Montserrat"/>
                <a:sym typeface="Montserrat"/>
              </a:rPr>
              <a:t>·</a:t>
            </a:r>
            <a:r>
              <a:rPr lang="en" sz="2200">
                <a:solidFill>
                  <a:srgbClr val="333333"/>
                </a:solidFill>
                <a:latin typeface="Montserrat"/>
                <a:ea typeface="Montserrat"/>
                <a:cs typeface="Montserrat"/>
                <a:sym typeface="Montserrat"/>
              </a:rPr>
              <a:t> Monte Carlo </a:t>
            </a:r>
            <a:endParaRPr sz="2200">
              <a:solidFill>
                <a:srgbClr val="333333"/>
              </a:solidFill>
              <a:latin typeface="Montserrat"/>
              <a:ea typeface="Montserrat"/>
              <a:cs typeface="Montserrat"/>
              <a:sym typeface="Montserrat"/>
            </a:endParaRPr>
          </a:p>
          <a:p>
            <a:pPr indent="-327025" lvl="0" marL="457200" rtl="0" algn="l">
              <a:spcBef>
                <a:spcPts val="0"/>
              </a:spcBef>
              <a:spcAft>
                <a:spcPts val="0"/>
              </a:spcAft>
              <a:buClr>
                <a:schemeClr val="dk1"/>
              </a:buClr>
              <a:buSzPts val="1550"/>
              <a:buChar char="-"/>
            </a:pPr>
            <a:r>
              <a:rPr lang="en" sz="1550">
                <a:solidFill>
                  <a:schemeClr val="dk1"/>
                </a:solidFill>
              </a:rPr>
              <a:t>Inadequately captures the Non-Linear and Interdependent Pattern</a:t>
            </a:r>
            <a:endParaRPr sz="1550">
              <a:solidFill>
                <a:schemeClr val="dk1"/>
              </a:solidFill>
            </a:endParaRPr>
          </a:p>
          <a:p>
            <a:pPr indent="0" lvl="0" marL="457200" rtl="0" algn="l">
              <a:spcBef>
                <a:spcPts val="0"/>
              </a:spcBef>
              <a:spcAft>
                <a:spcPts val="0"/>
              </a:spcAft>
              <a:buNone/>
            </a:pPr>
            <a:r>
              <a:t/>
            </a:r>
            <a:endParaRPr sz="1550">
              <a:solidFill>
                <a:schemeClr val="dk1"/>
              </a:solidFill>
            </a:endParaRPr>
          </a:p>
          <a:p>
            <a:pPr indent="0" lvl="0" marL="0" rtl="0" algn="l">
              <a:spcBef>
                <a:spcPts val="0"/>
              </a:spcBef>
              <a:spcAft>
                <a:spcPts val="0"/>
              </a:spcAft>
              <a:buNone/>
            </a:pPr>
            <a:r>
              <a:rPr b="1" lang="en" sz="2200">
                <a:solidFill>
                  <a:srgbClr val="333333"/>
                </a:solidFill>
                <a:latin typeface="Montserrat"/>
                <a:ea typeface="Montserrat"/>
                <a:cs typeface="Montserrat"/>
                <a:sym typeface="Montserrat"/>
              </a:rPr>
              <a:t>·</a:t>
            </a:r>
            <a:r>
              <a:rPr lang="en" sz="2200">
                <a:solidFill>
                  <a:srgbClr val="333333"/>
                </a:solidFill>
                <a:latin typeface="Montserrat"/>
                <a:ea typeface="Montserrat"/>
                <a:cs typeface="Montserrat"/>
                <a:sym typeface="Montserrat"/>
              </a:rPr>
              <a:t> Agent-Based Models (ABMs) and Generative            adversarial networks (GANs)</a:t>
            </a:r>
            <a:endParaRPr sz="2200">
              <a:solidFill>
                <a:srgbClr val="333333"/>
              </a:solidFill>
              <a:latin typeface="Montserrat"/>
              <a:ea typeface="Montserrat"/>
              <a:cs typeface="Montserrat"/>
              <a:sym typeface="Montserrat"/>
            </a:endParaRPr>
          </a:p>
          <a:p>
            <a:pPr indent="-327025" lvl="0" marL="457200" rtl="0" algn="l">
              <a:spcBef>
                <a:spcPts val="0"/>
              </a:spcBef>
              <a:spcAft>
                <a:spcPts val="0"/>
              </a:spcAft>
              <a:buClr>
                <a:schemeClr val="dk1"/>
              </a:buClr>
              <a:buSzPts val="1550"/>
              <a:buChar char="-"/>
            </a:pPr>
            <a:r>
              <a:rPr lang="en" sz="1550">
                <a:solidFill>
                  <a:schemeClr val="dk1"/>
                </a:solidFill>
              </a:rPr>
              <a:t>Computational Intensity</a:t>
            </a:r>
            <a:endParaRPr sz="155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Machine Learning as a Powerful Solution</a:t>
            </a:r>
            <a:endParaRPr sz="2500"/>
          </a:p>
        </p:txBody>
      </p:sp>
      <p:sp>
        <p:nvSpPr>
          <p:cNvPr id="140" name="Google Shape;140;p24"/>
          <p:cNvSpPr txBox="1"/>
          <p:nvPr/>
        </p:nvSpPr>
        <p:spPr>
          <a:xfrm>
            <a:off x="697025" y="1201750"/>
            <a:ext cx="8163900" cy="29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33333"/>
                </a:solidFill>
                <a:latin typeface="Montserrat"/>
                <a:ea typeface="Montserrat"/>
                <a:cs typeface="Montserrat"/>
                <a:sym typeface="Montserrat"/>
              </a:rPr>
              <a:t>·</a:t>
            </a:r>
            <a:r>
              <a:rPr lang="en" sz="2200">
                <a:solidFill>
                  <a:srgbClr val="333333"/>
                </a:solidFill>
                <a:latin typeface="Montserrat"/>
                <a:ea typeface="Montserrat"/>
                <a:cs typeface="Montserrat"/>
                <a:sym typeface="Montserrat"/>
              </a:rPr>
              <a:t> </a:t>
            </a:r>
            <a:r>
              <a:rPr lang="en" sz="2100">
                <a:solidFill>
                  <a:srgbClr val="333333"/>
                </a:solidFill>
                <a:latin typeface="Montserrat"/>
                <a:ea typeface="Montserrat"/>
                <a:cs typeface="Montserrat"/>
                <a:sym typeface="Montserrat"/>
              </a:rPr>
              <a:t>Adapts dynamically to Complex Relationships</a:t>
            </a:r>
            <a:endParaRPr sz="2100">
              <a:solidFill>
                <a:srgbClr val="333333"/>
              </a:solidFill>
              <a:latin typeface="Montserrat"/>
              <a:ea typeface="Montserrat"/>
              <a:cs typeface="Montserrat"/>
              <a:sym typeface="Montserrat"/>
            </a:endParaRPr>
          </a:p>
          <a:p>
            <a:pPr indent="-327025" lvl="0" marL="457200" rtl="0" algn="l">
              <a:spcBef>
                <a:spcPts val="0"/>
              </a:spcBef>
              <a:spcAft>
                <a:spcPts val="0"/>
              </a:spcAft>
              <a:buClr>
                <a:schemeClr val="dk1"/>
              </a:buClr>
              <a:buSzPts val="1550"/>
              <a:buFont typeface="Montserrat"/>
              <a:buChar char="-"/>
            </a:pPr>
            <a:r>
              <a:rPr lang="en" sz="1550">
                <a:solidFill>
                  <a:schemeClr val="dk1"/>
                </a:solidFill>
                <a:latin typeface="Montserrat"/>
                <a:ea typeface="Montserrat"/>
                <a:cs typeface="Montserrat"/>
                <a:sym typeface="Montserrat"/>
              </a:rPr>
              <a:t>Neural Networks and Regression Analysis</a:t>
            </a:r>
            <a:endParaRPr sz="1550">
              <a:solidFill>
                <a:schemeClr val="dk1"/>
              </a:solidFill>
              <a:latin typeface="Montserrat"/>
              <a:ea typeface="Montserrat"/>
              <a:cs typeface="Montserrat"/>
              <a:sym typeface="Montserrat"/>
            </a:endParaRPr>
          </a:p>
          <a:p>
            <a:pPr indent="-327025" lvl="0" marL="457200" rtl="0" algn="l">
              <a:spcBef>
                <a:spcPts val="0"/>
              </a:spcBef>
              <a:spcAft>
                <a:spcPts val="0"/>
              </a:spcAft>
              <a:buClr>
                <a:schemeClr val="dk1"/>
              </a:buClr>
              <a:buSzPts val="1550"/>
              <a:buFont typeface="Montserrat"/>
              <a:buChar char="-"/>
            </a:pPr>
            <a:r>
              <a:rPr lang="en" sz="1550">
                <a:solidFill>
                  <a:schemeClr val="dk1"/>
                </a:solidFill>
                <a:latin typeface="Montserrat"/>
                <a:ea typeface="Montserrat"/>
                <a:cs typeface="Montserrat"/>
                <a:sym typeface="Montserrat"/>
              </a:rPr>
              <a:t>E.g. Bitcon price estimation (Cai et al., 2022)</a:t>
            </a:r>
            <a:endParaRPr sz="155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2200">
                <a:solidFill>
                  <a:srgbClr val="333333"/>
                </a:solidFill>
                <a:latin typeface="Montserrat"/>
                <a:ea typeface="Montserrat"/>
                <a:cs typeface="Montserrat"/>
                <a:sym typeface="Montserrat"/>
              </a:rPr>
              <a:t>·</a:t>
            </a:r>
            <a:r>
              <a:rPr lang="en" sz="2200">
                <a:solidFill>
                  <a:srgbClr val="333333"/>
                </a:solidFill>
                <a:latin typeface="Montserrat"/>
                <a:ea typeface="Montserrat"/>
                <a:cs typeface="Montserrat"/>
                <a:sym typeface="Montserrat"/>
              </a:rPr>
              <a:t> </a:t>
            </a:r>
            <a:r>
              <a:rPr lang="en" sz="2100">
                <a:solidFill>
                  <a:srgbClr val="333333"/>
                </a:solidFill>
                <a:latin typeface="Montserrat"/>
                <a:ea typeface="Montserrat"/>
                <a:cs typeface="Montserrat"/>
                <a:sym typeface="Montserrat"/>
              </a:rPr>
              <a:t>Improve Non-Linear Modeling</a:t>
            </a:r>
            <a:endParaRPr sz="2100">
              <a:solidFill>
                <a:srgbClr val="333333"/>
              </a:solidFill>
              <a:latin typeface="Montserrat"/>
              <a:ea typeface="Montserrat"/>
              <a:cs typeface="Montserrat"/>
              <a:sym typeface="Montserrat"/>
            </a:endParaRPr>
          </a:p>
          <a:p>
            <a:pPr indent="-327025" lvl="0" marL="457200" rtl="0" algn="l">
              <a:spcBef>
                <a:spcPts val="0"/>
              </a:spcBef>
              <a:spcAft>
                <a:spcPts val="0"/>
              </a:spcAft>
              <a:buClr>
                <a:schemeClr val="dk1"/>
              </a:buClr>
              <a:buSzPts val="1550"/>
              <a:buFont typeface="Montserrat"/>
              <a:buChar char="-"/>
            </a:pPr>
            <a:r>
              <a:rPr lang="en" sz="1550">
                <a:solidFill>
                  <a:schemeClr val="dk1"/>
                </a:solidFill>
                <a:latin typeface="Montserrat"/>
                <a:ea typeface="Montserrat"/>
                <a:cs typeface="Montserrat"/>
                <a:sym typeface="Montserrat"/>
              </a:rPr>
              <a:t>Neural networks and gradient boosting machines</a:t>
            </a:r>
            <a:endParaRPr sz="155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2200">
                <a:solidFill>
                  <a:schemeClr val="dk2"/>
                </a:solidFill>
                <a:latin typeface="Montserrat"/>
                <a:ea typeface="Montserrat"/>
                <a:cs typeface="Montserrat"/>
                <a:sym typeface="Montserrat"/>
              </a:rPr>
              <a:t>·</a:t>
            </a:r>
            <a:r>
              <a:rPr lang="en" sz="2200">
                <a:solidFill>
                  <a:schemeClr val="dk2"/>
                </a:solidFill>
                <a:latin typeface="Montserrat"/>
                <a:ea typeface="Montserrat"/>
                <a:cs typeface="Montserrat"/>
                <a:sym typeface="Montserrat"/>
              </a:rPr>
              <a:t> </a:t>
            </a:r>
            <a:r>
              <a:rPr lang="en" sz="2100">
                <a:solidFill>
                  <a:schemeClr val="dk2"/>
                </a:solidFill>
                <a:latin typeface="Montserrat"/>
                <a:ea typeface="Montserrat"/>
                <a:cs typeface="Montserrat"/>
                <a:sym typeface="Montserrat"/>
              </a:rPr>
              <a:t>Address class Imbalance Issue</a:t>
            </a:r>
            <a:endParaRPr sz="2100">
              <a:solidFill>
                <a:schemeClr val="dk2"/>
              </a:solidFill>
              <a:latin typeface="Montserrat"/>
              <a:ea typeface="Montserrat"/>
              <a:cs typeface="Montserrat"/>
              <a:sym typeface="Montserrat"/>
            </a:endParaRPr>
          </a:p>
          <a:p>
            <a:pPr indent="-327025" lvl="0" marL="457200" rtl="0" algn="l">
              <a:spcBef>
                <a:spcPts val="0"/>
              </a:spcBef>
              <a:spcAft>
                <a:spcPts val="0"/>
              </a:spcAft>
              <a:buClr>
                <a:schemeClr val="dk1"/>
              </a:buClr>
              <a:buSzPts val="1550"/>
              <a:buFont typeface="Montserrat"/>
              <a:buChar char="-"/>
            </a:pPr>
            <a:r>
              <a:rPr lang="en" sz="1550">
                <a:solidFill>
                  <a:schemeClr val="dk1"/>
                </a:solidFill>
                <a:latin typeface="Montserrat"/>
                <a:ea typeface="Montserrat"/>
                <a:cs typeface="Montserrat"/>
                <a:sym typeface="Montserrat"/>
              </a:rPr>
              <a:t>Random Forest</a:t>
            </a:r>
            <a:endParaRPr sz="155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2200">
                <a:solidFill>
                  <a:schemeClr val="dk2"/>
                </a:solidFill>
                <a:latin typeface="Montserrat"/>
                <a:ea typeface="Montserrat"/>
                <a:cs typeface="Montserrat"/>
                <a:sym typeface="Montserrat"/>
              </a:rPr>
              <a:t>·</a:t>
            </a:r>
            <a:r>
              <a:rPr lang="en" sz="2200">
                <a:solidFill>
                  <a:schemeClr val="dk2"/>
                </a:solidFill>
                <a:latin typeface="Montserrat"/>
                <a:ea typeface="Montserrat"/>
                <a:cs typeface="Montserrat"/>
                <a:sym typeface="Montserrat"/>
              </a:rPr>
              <a:t> </a:t>
            </a:r>
            <a:r>
              <a:rPr lang="en" sz="2100">
                <a:solidFill>
                  <a:schemeClr val="dk2"/>
                </a:solidFill>
                <a:latin typeface="Montserrat"/>
                <a:ea typeface="Montserrat"/>
                <a:cs typeface="Montserrat"/>
                <a:sym typeface="Montserrat"/>
              </a:rPr>
              <a:t>Integration of structured and unstructured data</a:t>
            </a:r>
            <a:endParaRPr sz="21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2100">
                <a:solidFill>
                  <a:schemeClr val="dk2"/>
                </a:solidFill>
                <a:latin typeface="Montserrat"/>
                <a:ea typeface="Montserrat"/>
                <a:cs typeface="Montserrat"/>
                <a:sym typeface="Montserrat"/>
              </a:rPr>
              <a:t>·</a:t>
            </a:r>
            <a:r>
              <a:rPr lang="en" sz="2100">
                <a:solidFill>
                  <a:schemeClr val="dk2"/>
                </a:solidFill>
                <a:latin typeface="Montserrat"/>
                <a:ea typeface="Montserrat"/>
                <a:cs typeface="Montserrat"/>
                <a:sym typeface="Montserrat"/>
              </a:rPr>
              <a:t> Unsupervised Machine Learning </a:t>
            </a:r>
            <a:endParaRPr sz="2100">
              <a:solidFill>
                <a:schemeClr val="dk2"/>
              </a:solidFill>
              <a:latin typeface="Montserrat"/>
              <a:ea typeface="Montserrat"/>
              <a:cs typeface="Montserrat"/>
              <a:sym typeface="Montserrat"/>
            </a:endParaRPr>
          </a:p>
          <a:p>
            <a:pPr indent="-327025" lvl="0" marL="457200" rtl="0" algn="l">
              <a:spcBef>
                <a:spcPts val="0"/>
              </a:spcBef>
              <a:spcAft>
                <a:spcPts val="0"/>
              </a:spcAft>
              <a:buClr>
                <a:schemeClr val="dk1"/>
              </a:buClr>
              <a:buSzPts val="1550"/>
              <a:buFont typeface="Montserrat"/>
              <a:buChar char="-"/>
            </a:pPr>
            <a:r>
              <a:rPr lang="en" sz="1550">
                <a:solidFill>
                  <a:schemeClr val="dk1"/>
                </a:solidFill>
                <a:latin typeface="Montserrat"/>
                <a:ea typeface="Montserrat"/>
                <a:cs typeface="Montserrat"/>
                <a:sym typeface="Montserrat"/>
              </a:rPr>
              <a:t>Clustering, Anomaly Detections</a:t>
            </a:r>
            <a:endParaRPr sz="155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100">
              <a:solidFill>
                <a:schemeClr val="dk2"/>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2409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Landscape Scenario Analysis</a:t>
            </a:r>
            <a:endParaRPr sz="3800"/>
          </a:p>
        </p:txBody>
      </p:sp>
      <p:sp>
        <p:nvSpPr>
          <p:cNvPr id="146" name="Google Shape;146;p25"/>
          <p:cNvSpPr txBox="1"/>
          <p:nvPr/>
        </p:nvSpPr>
        <p:spPr>
          <a:xfrm>
            <a:off x="802800" y="4802525"/>
            <a:ext cx="7838100" cy="1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Montserrat"/>
                <a:ea typeface="Montserrat"/>
                <a:cs typeface="Montserrat"/>
                <a:sym typeface="Montserrat"/>
              </a:rPr>
              <a:t>Date from:https://docs.google.com/document/d/18vZYLrrVZACYK92JIfP2Zjg09-Bpf9jkf2B9MXaoxg4/edit?usp=sharing</a:t>
            </a:r>
            <a:endParaRPr sz="1000">
              <a:solidFill>
                <a:srgbClr val="333333"/>
              </a:solidFill>
              <a:latin typeface="Montserrat"/>
              <a:ea typeface="Montserrat"/>
              <a:cs typeface="Montserrat"/>
              <a:sym typeface="Montserrat"/>
            </a:endParaRPr>
          </a:p>
        </p:txBody>
      </p:sp>
      <p:pic>
        <p:nvPicPr>
          <p:cNvPr id="147" name="Google Shape;147;p25"/>
          <p:cNvPicPr preferRelativeResize="0"/>
          <p:nvPr/>
        </p:nvPicPr>
        <p:blipFill>
          <a:blip r:embed="rId3">
            <a:alphaModFix/>
          </a:blip>
          <a:stretch>
            <a:fillRect/>
          </a:stretch>
        </p:blipFill>
        <p:spPr>
          <a:xfrm>
            <a:off x="1100125" y="886563"/>
            <a:ext cx="6943725" cy="3686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rPr>
              <a:t>Why choosing Random Forest</a:t>
            </a:r>
            <a:endParaRPr/>
          </a:p>
        </p:txBody>
      </p:sp>
      <p:pic>
        <p:nvPicPr>
          <p:cNvPr id="153" name="Google Shape;153;p26"/>
          <p:cNvPicPr preferRelativeResize="0"/>
          <p:nvPr/>
        </p:nvPicPr>
        <p:blipFill>
          <a:blip r:embed="rId3">
            <a:alphaModFix/>
          </a:blip>
          <a:stretch>
            <a:fillRect/>
          </a:stretch>
        </p:blipFill>
        <p:spPr>
          <a:xfrm>
            <a:off x="46126" y="1119600"/>
            <a:ext cx="8956026" cy="380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7450"/>
            <a:ext cx="8067600" cy="7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Why choosing Random Forest</a:t>
            </a:r>
            <a:endParaRPr sz="2200"/>
          </a:p>
        </p:txBody>
      </p:sp>
      <p:sp>
        <p:nvSpPr>
          <p:cNvPr id="159" name="Google Shape;159;p27"/>
          <p:cNvSpPr txBox="1"/>
          <p:nvPr>
            <p:ph idx="1" type="body"/>
          </p:nvPr>
        </p:nvSpPr>
        <p:spPr>
          <a:xfrm>
            <a:off x="311700" y="1308650"/>
            <a:ext cx="7256400" cy="26895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a:solidFill>
                  <a:srgbClr val="000000"/>
                </a:solidFill>
              </a:rPr>
              <a:t>Key Benefits：</a:t>
            </a:r>
            <a:endParaRPr b="1">
              <a:solidFill>
                <a:srgbClr val="000000"/>
              </a:solidFill>
            </a:endParaRPr>
          </a:p>
          <a:p>
            <a:pPr indent="-304800" lvl="0" marL="457200" rtl="0" algn="l">
              <a:lnSpc>
                <a:spcPct val="150000"/>
              </a:lnSpc>
              <a:spcBef>
                <a:spcPts val="1200"/>
              </a:spcBef>
              <a:spcAft>
                <a:spcPts val="0"/>
              </a:spcAft>
              <a:buClr>
                <a:srgbClr val="000000"/>
              </a:buClr>
              <a:buSzPts val="1200"/>
              <a:buAutoNum type="arabicPeriod"/>
            </a:pPr>
            <a:r>
              <a:rPr b="1" lang="en">
                <a:solidFill>
                  <a:srgbClr val="000000"/>
                </a:solidFill>
              </a:rPr>
              <a:t>Handles Non-Linearity:Captures complex relationships without extensive feature engineering, outperforming SVM.</a:t>
            </a:r>
            <a:endParaRPr b="1">
              <a:solidFill>
                <a:srgbClr val="000000"/>
              </a:solidFill>
            </a:endParaRPr>
          </a:p>
          <a:p>
            <a:pPr indent="-304800" lvl="0" marL="457200" rtl="0" algn="l">
              <a:lnSpc>
                <a:spcPct val="150000"/>
              </a:lnSpc>
              <a:spcBef>
                <a:spcPts val="0"/>
              </a:spcBef>
              <a:spcAft>
                <a:spcPts val="0"/>
              </a:spcAft>
              <a:buClr>
                <a:srgbClr val="000000"/>
              </a:buClr>
              <a:buSzPts val="1200"/>
              <a:buAutoNum type="arabicPeriod"/>
            </a:pPr>
            <a:r>
              <a:rPr b="1" lang="en">
                <a:solidFill>
                  <a:srgbClr val="000000"/>
                </a:solidFill>
              </a:rPr>
              <a:t>Reduces Overfitting:Ensemble approach minimizes overfitting, especially in small datasets.</a:t>
            </a:r>
            <a:endParaRPr b="1">
              <a:solidFill>
                <a:srgbClr val="000000"/>
              </a:solidFill>
            </a:endParaRPr>
          </a:p>
          <a:p>
            <a:pPr indent="-304800" lvl="0" marL="457200" rtl="0" algn="l">
              <a:lnSpc>
                <a:spcPct val="150000"/>
              </a:lnSpc>
              <a:spcBef>
                <a:spcPts val="0"/>
              </a:spcBef>
              <a:spcAft>
                <a:spcPts val="0"/>
              </a:spcAft>
              <a:buClr>
                <a:srgbClr val="000000"/>
              </a:buClr>
              <a:buSzPts val="1200"/>
              <a:buAutoNum type="arabicPeriod"/>
            </a:pPr>
            <a:r>
              <a:rPr b="1" lang="en">
                <a:solidFill>
                  <a:srgbClr val="000000"/>
                </a:solidFill>
              </a:rPr>
              <a:t>Efficient:Faster than Deep Learning, suitable for medium-sized datasets.</a:t>
            </a:r>
            <a:endParaRPr b="1">
              <a:solidFill>
                <a:srgbClr val="000000"/>
              </a:solidFill>
            </a:endParaRPr>
          </a:p>
          <a:p>
            <a:pPr indent="-304800" lvl="0" marL="457200" rtl="0" algn="l">
              <a:lnSpc>
                <a:spcPct val="150000"/>
              </a:lnSpc>
              <a:spcBef>
                <a:spcPts val="0"/>
              </a:spcBef>
              <a:spcAft>
                <a:spcPts val="0"/>
              </a:spcAft>
              <a:buClr>
                <a:srgbClr val="000000"/>
              </a:buClr>
              <a:buSzPts val="1200"/>
              <a:buAutoNum type="arabicPeriod"/>
            </a:pPr>
            <a:r>
              <a:rPr b="1" lang="en">
                <a:solidFill>
                  <a:srgbClr val="000000"/>
                </a:solidFill>
              </a:rPr>
              <a:t>Great for Scenario Analysis:Robust to noisy data and identifies key features effectively.</a:t>
            </a:r>
            <a:endParaRPr b="1">
              <a:solidFill>
                <a:srgbClr val="000000"/>
              </a:solidFill>
            </a:endParaRPr>
          </a:p>
          <a:p>
            <a:pPr indent="0" lvl="0" marL="0" rtl="0" algn="l">
              <a:lnSpc>
                <a:spcPct val="100000"/>
              </a:lnSpc>
              <a:spcBef>
                <a:spcPts val="1200"/>
              </a:spcBef>
              <a:spcAft>
                <a:spcPts val="1200"/>
              </a:spcAft>
              <a:buNone/>
            </a:pPr>
            <a:r>
              <a:t/>
            </a:r>
            <a:endParaRPr sz="10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Hands On</a:t>
            </a:r>
            <a:endParaRPr sz="2500"/>
          </a:p>
        </p:txBody>
      </p:sp>
      <p:sp>
        <p:nvSpPr>
          <p:cNvPr id="165" name="Google Shape;165;p28"/>
          <p:cNvSpPr txBox="1"/>
          <p:nvPr/>
        </p:nvSpPr>
        <p:spPr>
          <a:xfrm>
            <a:off x="407175" y="1073750"/>
            <a:ext cx="85857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latin typeface="Montserrat"/>
                <a:ea typeface="Montserrat"/>
                <a:cs typeface="Montserrat"/>
                <a:sym typeface="Montserrat"/>
              </a:rPr>
              <a:t>Our goal is to </a:t>
            </a:r>
            <a:r>
              <a:rPr lang="en" sz="1500">
                <a:solidFill>
                  <a:srgbClr val="333333"/>
                </a:solidFill>
                <a:latin typeface="Montserrat"/>
                <a:ea typeface="Montserrat"/>
                <a:cs typeface="Montserrat"/>
                <a:sym typeface="Montserrat"/>
              </a:rPr>
              <a:t>predict</a:t>
            </a:r>
            <a:r>
              <a:rPr lang="en" sz="1500">
                <a:solidFill>
                  <a:srgbClr val="333333"/>
                </a:solidFill>
                <a:latin typeface="Montserrat"/>
                <a:ea typeface="Montserrat"/>
                <a:cs typeface="Montserrat"/>
                <a:sym typeface="Montserrat"/>
              </a:rPr>
              <a:t> if default payment or not</a:t>
            </a:r>
            <a:endParaRPr sz="1500">
              <a:solidFill>
                <a:srgbClr val="333333"/>
              </a:solidFill>
              <a:latin typeface="Montserrat"/>
              <a:ea typeface="Montserrat"/>
              <a:cs typeface="Montserrat"/>
              <a:sym typeface="Montserrat"/>
            </a:endParaRPr>
          </a:p>
          <a:p>
            <a:pPr indent="-323850" lvl="0" marL="457200" rtl="0" algn="l">
              <a:spcBef>
                <a:spcPts val="0"/>
              </a:spcBef>
              <a:spcAft>
                <a:spcPts val="0"/>
              </a:spcAft>
              <a:buClr>
                <a:srgbClr val="333333"/>
              </a:buClr>
              <a:buSzPts val="1500"/>
              <a:buFont typeface="Montserrat"/>
              <a:buChar char="-"/>
            </a:pPr>
            <a:r>
              <a:rPr lang="en" sz="1500">
                <a:solidFill>
                  <a:srgbClr val="333333"/>
                </a:solidFill>
                <a:latin typeface="Montserrat"/>
                <a:ea typeface="Montserrat"/>
                <a:cs typeface="Montserrat"/>
                <a:sym typeface="Montserrat"/>
              </a:rPr>
              <a:t>2 Scenarios: Normal and COVID Condition</a:t>
            </a:r>
            <a:endParaRPr sz="1500">
              <a:solidFill>
                <a:srgbClr val="333333"/>
              </a:solidFill>
              <a:latin typeface="Montserrat"/>
              <a:ea typeface="Montserrat"/>
              <a:cs typeface="Montserrat"/>
              <a:sym typeface="Montserrat"/>
            </a:endParaRPr>
          </a:p>
          <a:p>
            <a:pPr indent="-323850" lvl="0" marL="457200" rtl="0" algn="l">
              <a:spcBef>
                <a:spcPts val="0"/>
              </a:spcBef>
              <a:spcAft>
                <a:spcPts val="0"/>
              </a:spcAft>
              <a:buClr>
                <a:srgbClr val="333333"/>
              </a:buClr>
              <a:buSzPts val="1500"/>
              <a:buFont typeface="Montserrat"/>
              <a:buChar char="-"/>
            </a:pPr>
            <a:r>
              <a:rPr lang="en" sz="1500">
                <a:solidFill>
                  <a:srgbClr val="333333"/>
                </a:solidFill>
                <a:latin typeface="Montserrat"/>
                <a:ea typeface="Montserrat"/>
                <a:cs typeface="Montserrat"/>
                <a:sym typeface="Montserrat"/>
              </a:rPr>
              <a:t>2 Class: 1 for Yes, 0 for No to </a:t>
            </a:r>
            <a:r>
              <a:rPr lang="en" sz="1500">
                <a:solidFill>
                  <a:srgbClr val="333333"/>
                </a:solidFill>
                <a:latin typeface="Montserrat"/>
                <a:ea typeface="Montserrat"/>
                <a:cs typeface="Montserrat"/>
                <a:sym typeface="Montserrat"/>
              </a:rPr>
              <a:t>predict</a:t>
            </a:r>
            <a:r>
              <a:rPr lang="en" sz="1500">
                <a:solidFill>
                  <a:srgbClr val="333333"/>
                </a:solidFill>
                <a:latin typeface="Montserrat"/>
                <a:ea typeface="Montserrat"/>
                <a:cs typeface="Montserrat"/>
                <a:sym typeface="Montserrat"/>
              </a:rPr>
              <a:t> between</a:t>
            </a:r>
            <a:endParaRPr sz="1500">
              <a:solidFill>
                <a:srgbClr val="333333"/>
              </a:solidFill>
              <a:latin typeface="Montserrat"/>
              <a:ea typeface="Montserrat"/>
              <a:cs typeface="Montserrat"/>
              <a:sym typeface="Montserrat"/>
            </a:endParaRPr>
          </a:p>
          <a:p>
            <a:pPr indent="-323850" lvl="0" marL="457200" rtl="0" algn="l">
              <a:spcBef>
                <a:spcPts val="0"/>
              </a:spcBef>
              <a:spcAft>
                <a:spcPts val="0"/>
              </a:spcAft>
              <a:buClr>
                <a:srgbClr val="333333"/>
              </a:buClr>
              <a:buSzPts val="1500"/>
              <a:buFont typeface="Montserrat"/>
              <a:buChar char="-"/>
            </a:pPr>
            <a:r>
              <a:rPr lang="en" sz="1500">
                <a:solidFill>
                  <a:srgbClr val="333333"/>
                </a:solidFill>
                <a:latin typeface="Montserrat"/>
                <a:ea typeface="Montserrat"/>
                <a:cs typeface="Montserrat"/>
                <a:sym typeface="Montserrat"/>
              </a:rPr>
              <a:t>3 Predictive Features: Limit balance, Income, Employment status</a:t>
            </a:r>
            <a:endParaRPr sz="1500">
              <a:solidFill>
                <a:srgbClr val="333333"/>
              </a:solidFill>
              <a:latin typeface="Montserrat"/>
              <a:ea typeface="Montserrat"/>
              <a:cs typeface="Montserrat"/>
              <a:sym typeface="Montserrat"/>
            </a:endParaRPr>
          </a:p>
        </p:txBody>
      </p:sp>
      <p:pic>
        <p:nvPicPr>
          <p:cNvPr id="166" name="Google Shape;166;p28"/>
          <p:cNvPicPr preferRelativeResize="0"/>
          <p:nvPr/>
        </p:nvPicPr>
        <p:blipFill>
          <a:blip r:embed="rId3">
            <a:alphaModFix/>
          </a:blip>
          <a:stretch>
            <a:fillRect/>
          </a:stretch>
        </p:blipFill>
        <p:spPr>
          <a:xfrm>
            <a:off x="907650" y="2273875"/>
            <a:ext cx="3135050" cy="1199700"/>
          </a:xfrm>
          <a:prstGeom prst="rect">
            <a:avLst/>
          </a:prstGeom>
          <a:noFill/>
          <a:ln>
            <a:noFill/>
          </a:ln>
        </p:spPr>
      </p:pic>
      <p:pic>
        <p:nvPicPr>
          <p:cNvPr id="167" name="Google Shape;167;p28"/>
          <p:cNvPicPr preferRelativeResize="0"/>
          <p:nvPr/>
        </p:nvPicPr>
        <p:blipFill>
          <a:blip r:embed="rId4">
            <a:alphaModFix/>
          </a:blip>
          <a:stretch>
            <a:fillRect/>
          </a:stretch>
        </p:blipFill>
        <p:spPr>
          <a:xfrm>
            <a:off x="4477550" y="2273875"/>
            <a:ext cx="3570199" cy="1879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Normal Scenario</a:t>
            </a:r>
            <a:endParaRPr sz="2500"/>
          </a:p>
        </p:txBody>
      </p:sp>
      <p:sp>
        <p:nvSpPr>
          <p:cNvPr id="173" name="Google Shape;173;p29"/>
          <p:cNvSpPr txBox="1"/>
          <p:nvPr/>
        </p:nvSpPr>
        <p:spPr>
          <a:xfrm>
            <a:off x="407175" y="1073750"/>
            <a:ext cx="8585700" cy="762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solidFill>
                <a:srgbClr val="333333"/>
              </a:solidFill>
              <a:latin typeface="Montserrat"/>
              <a:ea typeface="Montserrat"/>
              <a:cs typeface="Montserrat"/>
              <a:sym typeface="Montserrat"/>
            </a:endParaRPr>
          </a:p>
        </p:txBody>
      </p:sp>
      <p:pic>
        <p:nvPicPr>
          <p:cNvPr id="174" name="Google Shape;174;p29"/>
          <p:cNvPicPr preferRelativeResize="0"/>
          <p:nvPr/>
        </p:nvPicPr>
        <p:blipFill>
          <a:blip r:embed="rId3">
            <a:alphaModFix/>
          </a:blip>
          <a:stretch>
            <a:fillRect/>
          </a:stretch>
        </p:blipFill>
        <p:spPr>
          <a:xfrm>
            <a:off x="2950413" y="1070275"/>
            <a:ext cx="3404618" cy="3002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